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Items 1-2. Title: indicate the manuscript concerns an initiative to improve healthcare. Abstract: provide adequate information to aid searching and indexing; summarise key information using a structured format.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Items 3-4. Problem Description: nature and significance of the local problem. Available Knowledge: summary of what is currently known about the problem, including relevant previous studies.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Items 5-6. Rationale: frameworks, models, concepts and/or theories used to explain the problem, assumptions used to develop the intervention(s), and reasons why the intervention(s) was expected to work. Specific Aims: purpose of the project and of this report. WHO quality lens: quality health services should be effective, safe, people-centred, timely, equitable, integrated and efficient (who.int/health-topics/quality-of-care).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Items 7-8. Context: contextual elements considered important at the outset of introducing the intervention(s). Intervention(s): description in sufficient detail that others could reproduce it; specifics of the team involved.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Items 9-10. Study of the Intervention: approach for assessing impact; approach used to establish whether observed outcomes were due to the intervention(s). Measures: rationale, operational definitions, validity and reliability; ongoing assessment of contextual elements; methods for assessing completeness and accuracy of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Items 11-12. Analysis: qualitative and quantitative methods used to draw inferences; methods for understanding variation, including the effects of time as a variable. Ethical Considerations: ethical aspects of implementing and studying the intervention(s) and how they were addressed, including formal ethics review and potential conflict(s) of interest.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13 (Results): a. Initial steps of the intervention(s) and their evolution over time, including modifications. b. Details of the process measures and outcome. c. Contextual elements that interacted with the intervention(s). d. Observed associations between outcomes, interventions, and relevant contextual elements. e. Unintended consequences such as unexpected benefits, problems, failures, or costs. f. Details about missing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Items 14-15. Summary: key findings, relevance to rationale and aims; particular strengths. Interpretation: association between intervention(s) and outcomes; comparison with other publications; impact on people and systems; reasons for differences between observed and anticipated outcomes; costs and strategic trade-offs, including opportunity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Items 16-17. Limitations: limits to generalisability; factors limiting internal validity such as confounding, bias, or imprecision; efforts made to minimise and adjust for limitations. Conclusions: usefulness; sustainability; potential for spread; implications for practice and further study; suggested next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18 (Funding): Sources of funding that supported this work. Role, if any, of the funding organisation in the design, implementation, interpretation, and reporting. Please cite SQUIRE when it is used to write a manuscript.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www.squire-statement.org/" TargetMode="External"/><Relationship Id="rId2" Type="http://schemas.openxmlformats.org/officeDocument/2006/relationships/hyperlink" Target="http://www.squire-statement.org/" TargetMode="External"/><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aimqa.github.io/Test-/diagram-tool.html?mode=driver" TargetMode="External"/><Relationship Id="rId2" Type="http://schemas.openxmlformats.org/officeDocument/2006/relationships/hyperlink" Target="https://www.who.int/health-topics/quality-of-care" TargetMode="External"/><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www.squire-statement.org/"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23D22"/>
        </a:solidFill>
      </p:bgPr>
    </p:bg>
    <p:spTree>
      <p:nvGrpSpPr>
        <p:cNvPr id="1" name=""/>
        <p:cNvGrpSpPr/>
        <p:nvPr/>
      </p:nvGrpSpPr>
      <p:grpSpPr>
        <a:xfrm>
          <a:off x="0" y="0"/>
          <a:ext cx="0" cy="0"/>
          <a:chOff x="0" y="0"/>
          <a:chExt cx="0" cy="0"/>
        </a:xfrm>
      </p:grpSpPr>
      <p:sp>
        <p:nvSpPr>
          <p:cNvPr id="2" name="Shape 0"/>
          <p:cNvSpPr/>
          <p:nvPr/>
        </p:nvSpPr>
        <p:spPr>
          <a:xfrm>
            <a:off x="7315200" y="-1188720"/>
            <a:ext cx="3108960" cy="3108960"/>
          </a:xfrm>
          <a:prstGeom prst="ellipse">
            <a:avLst/>
          </a:prstGeom>
          <a:solidFill>
            <a:srgbClr val="023D22"/>
          </a:solidFill>
          <a:ln w="15875">
            <a:solidFill>
              <a:srgbClr val="098040"/>
            </a:solidFill>
            <a:prstDash val="solid"/>
          </a:ln>
        </p:spPr>
        <p:txBody>
          <a:bodyPr/>
          <a:p/>
        </p:txBody>
      </p:sp>
      <p:sp>
        <p:nvSpPr>
          <p:cNvPr id="3" name="Shape 1"/>
          <p:cNvSpPr/>
          <p:nvPr/>
        </p:nvSpPr>
        <p:spPr>
          <a:xfrm>
            <a:off x="-1005840" y="3749040"/>
            <a:ext cx="2377440" cy="2377440"/>
          </a:xfrm>
          <a:prstGeom prst="ellipse">
            <a:avLst/>
          </a:prstGeom>
          <a:solidFill>
            <a:srgbClr val="098040"/>
          </a:solidFill>
          <a:ln w="12700">
            <a:solidFill>
              <a:srgbClr val="098040"/>
            </a:solidFill>
            <a:prstDash val="solid"/>
          </a:ln>
        </p:spPr>
        <p:txBody>
          <a:bodyPr/>
          <a:p/>
        </p:txBody>
      </p:sp>
      <p:sp>
        <p:nvSpPr>
          <p:cNvPr id="4" name="Text 2"/>
          <p:cNvSpPr/>
          <p:nvPr/>
        </p:nvSpPr>
        <p:spPr>
          <a:xfrm>
            <a:off x="7086600" y="384048"/>
            <a:ext cx="1600200" cy="310896"/>
          </a:xfrm>
          <a:prstGeom prst="roundRect">
            <a:avLst>
              <a:gd name="adj" fmla="val 47059"/>
            </a:avLst>
          </a:prstGeom>
          <a:solidFill>
            <a:srgbClr val="098040"/>
          </a:solid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18 ITEMS · 6 SECTIONS</a:t>
            </a:r>
            <a:endParaRPr lang="en-US" sz="900" dirty="0"/>
          </a:p>
        </p:txBody>
      </p:sp>
      <p:sp>
        <p:nvSpPr>
          <p:cNvPr id="5" name="Text 3"/>
          <p:cNvSpPr/>
          <p:nvPr/>
        </p:nvSpPr>
        <p:spPr>
          <a:xfrm>
            <a:off x="640080" y="914400"/>
            <a:ext cx="6400800" cy="274320"/>
          </a:xfrm>
          <a:prstGeom prst="rect">
            <a:avLst/>
          </a:prstGeom>
          <a:noFill/>
          <a:ln/>
        </p:spPr>
        <p:txBody>
          <a:bodyPr wrap="square" lIns="0" tIns="0" rIns="0" bIns="0" rtlCol="0" anchor="ctr"/>
          <a:lstStyle/>
          <a:p>
            <a:pPr indent="0" marL="0">
              <a:buNone/>
            </a:pPr>
            <a:r>
              <a:rPr lang="en-US" sz="1050" b="1" spc="200" kern="0" dirty="0">
                <a:solidFill>
                  <a:srgbClr val="7DD08F"/>
                </a:solidFill>
                <a:latin typeface="Calibri" pitchFamily="34" charset="0"/>
                <a:ea typeface="Calibri" pitchFamily="34" charset="-122"/>
                <a:cs typeface="Calibri" pitchFamily="34" charset="-120"/>
              </a:rPr>
              <a:t>SOCIETY FOR ACUTE MEDICINE  ·  SAM QI KIT  ·  STEP 5</a:t>
            </a:r>
            <a:endParaRPr lang="en-US" sz="1050" dirty="0"/>
          </a:p>
        </p:txBody>
      </p:sp>
      <p:sp>
        <p:nvSpPr>
          <p:cNvPr id="6" name="Text 4"/>
          <p:cNvSpPr/>
          <p:nvPr/>
        </p:nvSpPr>
        <p:spPr>
          <a:xfrm>
            <a:off x="640080" y="1234440"/>
            <a:ext cx="7680960" cy="777240"/>
          </a:xfrm>
          <a:prstGeom prst="rect">
            <a:avLst/>
          </a:prstGeom>
          <a:noFill/>
          <a:ln/>
        </p:spPr>
        <p:txBody>
          <a:bodyPr wrap="square" lIns="0" tIns="0" rIns="0" bIns="0" rtlCol="0" anchor="ctr"/>
          <a:lstStyle/>
          <a:p>
            <a:pPr indent="0" marL="0">
              <a:buNone/>
            </a:pPr>
            <a:r>
              <a:rPr lang="en-US" sz="3600" b="1" dirty="0">
                <a:solidFill>
                  <a:srgbClr val="FFFFFF"/>
                </a:solidFill>
                <a:latin typeface="Calibri" pitchFamily="34" charset="0"/>
                <a:ea typeface="Calibri" pitchFamily="34" charset="-122"/>
                <a:cs typeface="Calibri" pitchFamily="34" charset="-120"/>
              </a:rPr>
              <a:t>SQUIRE 2.0 Reporting Guide</a:t>
            </a:r>
            <a:endParaRPr lang="en-US" sz="3600" dirty="0"/>
          </a:p>
        </p:txBody>
      </p:sp>
      <p:sp>
        <p:nvSpPr>
          <p:cNvPr id="7" name="Text 5"/>
          <p:cNvSpPr/>
          <p:nvPr/>
        </p:nvSpPr>
        <p:spPr>
          <a:xfrm>
            <a:off x="640080" y="2103120"/>
            <a:ext cx="6949440" cy="502920"/>
          </a:xfrm>
          <a:prstGeom prst="rect">
            <a:avLst/>
          </a:prstGeom>
          <a:noFill/>
          <a:ln/>
        </p:spPr>
        <p:txBody>
          <a:bodyPr wrap="square" lIns="0" tIns="0" rIns="0" bIns="0" rtlCol="0" anchor="ctr"/>
          <a:lstStyle/>
          <a:p>
            <a:pPr indent="0" marL="0">
              <a:buNone/>
            </a:pPr>
            <a:r>
              <a:rPr lang="en-US" sz="1250" i="1" dirty="0">
                <a:solidFill>
                  <a:srgbClr val="E4F0E8"/>
                </a:solidFill>
                <a:latin typeface="Calibri" pitchFamily="34" charset="0"/>
                <a:ea typeface="Calibri" pitchFamily="34" charset="-122"/>
                <a:cs typeface="Calibri" pitchFamily="34" charset="-120"/>
              </a:rPr>
              <a:t>Your first quality improvement project (QIP) write-up to the Standards for Quality Improvement Reporting Excellence, item by item in plain English, with what is ‘enough’ at every step.</a:t>
            </a:r>
            <a:endParaRPr lang="en-US" sz="1250" dirty="0"/>
          </a:p>
        </p:txBody>
      </p:sp>
      <p:sp>
        <p:nvSpPr>
          <p:cNvPr id="8" name="Text 6"/>
          <p:cNvSpPr/>
          <p:nvPr/>
        </p:nvSpPr>
        <p:spPr>
          <a:xfrm>
            <a:off x="640080" y="3154680"/>
            <a:ext cx="7223760" cy="457200"/>
          </a:xfrm>
          <a:prstGeom prst="rect">
            <a:avLst/>
          </a:prstGeom>
          <a:noFill/>
          <a:ln/>
        </p:spPr>
        <p:txBody>
          <a:bodyPr wrap="square" lIns="0" tIns="0" rIns="0" bIns="0" rtlCol="0" anchor="ctr"/>
          <a:lstStyle/>
          <a:p>
            <a:pPr indent="0" marL="0">
              <a:buNone/>
            </a:pPr>
            <a:r>
              <a:rPr lang="en-US" sz="1050" b="1" dirty="0">
                <a:solidFill>
                  <a:srgbClr val="FFFFFF"/>
                </a:solidFill>
                <a:latin typeface="Calibri" pitchFamily="34" charset="0"/>
                <a:ea typeface="Calibri" pitchFamily="34" charset="-122"/>
                <a:cs typeface="Calibri" pitchFamily="34" charset="-120"/>
              </a:rPr>
              <a:t>Start here. </a:t>
            </a:r>
            <a:pPr indent="0" marL="0">
              <a:buNone/>
            </a:pPr>
            <a:r>
              <a:rPr lang="en-US" sz="1050" dirty="0">
                <a:solidFill>
                  <a:srgbClr val="E4F0E8"/>
                </a:solidFill>
                <a:latin typeface="Calibri" pitchFamily="34" charset="0"/>
                <a:ea typeface="Calibri" pitchFamily="34" charset="-122"/>
                <a:cs typeface="Calibri" pitchFamily="34" charset="-120"/>
              </a:rPr>
              <a:t>If you’d like ready-made slides to fill in, the optional </a:t>
            </a:r>
            <a:pPr indent="0" marL="0">
              <a:buNone/>
            </a:pPr>
            <a:r>
              <a:rPr lang="en-US" sz="1050" b="1" dirty="0">
                <a:solidFill>
                  <a:srgbClr val="FFFFFF"/>
                </a:solidFill>
                <a:latin typeface="Calibri" pitchFamily="34" charset="0"/>
                <a:ea typeface="Calibri" pitchFamily="34" charset="-122"/>
                <a:cs typeface="Calibri" pitchFamily="34" charset="-120"/>
              </a:rPr>
              <a:t>SQUIRE 2.0 Presentation Template</a:t>
            </a:r>
            <a:pPr indent="0" marL="0">
              <a:buNone/>
            </a:pPr>
            <a:r>
              <a:rPr lang="en-US" sz="1050" dirty="0">
                <a:solidFill>
                  <a:srgbClr val="E4F0E8"/>
                </a:solidFill>
                <a:latin typeface="Calibri" pitchFamily="34" charset="0"/>
                <a:ea typeface="Calibri" pitchFamily="34" charset="-122"/>
                <a:cs typeface="Calibri" pitchFamily="34" charset="-120"/>
              </a:rPr>
              <a:t> uses the same item numbers. Use only the slides you need.</a:t>
            </a:r>
            <a:endParaRPr lang="en-US" sz="1050" dirty="0"/>
          </a:p>
        </p:txBody>
      </p:sp>
      <p:sp>
        <p:nvSpPr>
          <p:cNvPr id="9" name="Text 7"/>
          <p:cNvSpPr/>
          <p:nvPr/>
        </p:nvSpPr>
        <p:spPr>
          <a:xfrm>
            <a:off x="640080" y="4434840"/>
            <a:ext cx="7315200" cy="256032"/>
          </a:xfrm>
          <a:prstGeom prst="rect">
            <a:avLst/>
          </a:prstGeom>
          <a:noFill/>
          <a:ln/>
        </p:spPr>
        <p:txBody>
          <a:bodyPr wrap="square" lIns="0" tIns="0" rIns="0" bIns="0" rtlCol="0" anchor="ctr"/>
          <a:lstStyle/>
          <a:p>
            <a:pPr indent="0" marL="0">
              <a:buNone/>
            </a:pPr>
            <a:r>
              <a:rPr lang="en-US" sz="1000" dirty="0">
                <a:solidFill>
                  <a:srgbClr val="E4F0E8"/>
                </a:solidFill>
                <a:latin typeface="Calibri" pitchFamily="34" charset="0"/>
                <a:ea typeface="Calibri" pitchFamily="34" charset="-122"/>
                <a:cs typeface="Calibri" pitchFamily="34" charset="-120"/>
              </a:rPr>
              <a:t>Society for Acute Medicine  |  Quality Improvement</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What is SQUIRE 2.0?</a:t>
            </a:r>
            <a:endParaRPr lang="en-US" sz="2200" dirty="0"/>
          </a:p>
        </p:txBody>
      </p:sp>
      <p:sp>
        <p:nvSpPr>
          <p:cNvPr id="3" name="Text 1"/>
          <p:cNvSpPr/>
          <p:nvPr/>
        </p:nvSpPr>
        <p:spPr>
          <a:xfrm>
            <a:off x="457200" y="1005840"/>
            <a:ext cx="4754880" cy="3017520"/>
          </a:xfrm>
          <a:prstGeom prst="rect">
            <a:avLst/>
          </a:prstGeom>
          <a:noFill/>
          <a:ln/>
        </p:spPr>
        <p:txBody>
          <a:bodyPr wrap="square" lIns="0" tIns="0" rIns="0" bIns="0" rtlCol="0" anchor="t"/>
          <a:lstStyle/>
          <a:p>
            <a:pPr indent="0" marL="0">
              <a:spcAft>
                <a:spcPts val="800"/>
              </a:spcAft>
              <a:buNone/>
            </a:pPr>
            <a:r>
              <a:rPr lang="en-US" sz="1100" dirty="0">
                <a:solidFill>
                  <a:srgbClr val="1B1B1B"/>
                </a:solidFill>
                <a:latin typeface="Calibri" pitchFamily="34" charset="0"/>
                <a:ea typeface="Calibri" pitchFamily="34" charset="-122"/>
                <a:cs typeface="Calibri" pitchFamily="34" charset="-120"/>
              </a:rPr>
              <a:t>SQUIRE 2.0 (the Revised Standards for Quality Improvement Reporting Excellence) is the framework for reporting work that sets out to improve healthcare.</a:t>
            </a:r>
            <a:endParaRPr lang="en-US" sz="1100" dirty="0"/>
          </a:p>
          <a:p>
            <a:pPr indent="0" marL="0">
              <a:spcAft>
                <a:spcPts val="800"/>
              </a:spcAft>
              <a:buNone/>
            </a:pPr>
            <a:r>
              <a:rPr lang="en-US" sz="1100" dirty="0">
                <a:solidFill>
                  <a:srgbClr val="1B1B1B"/>
                </a:solidFill>
                <a:latin typeface="Calibri" pitchFamily="34" charset="0"/>
                <a:ea typeface="Calibri" pitchFamily="34" charset="-122"/>
                <a:cs typeface="Calibri" pitchFamily="34" charset="-120"/>
              </a:rPr>
              <a:t>In plain English, it is a checklist of the 18 things a good QI write-up covers, so that nothing important is missed.</a:t>
            </a:r>
            <a:endParaRPr lang="en-US" sz="1100" dirty="0"/>
          </a:p>
          <a:p>
            <a:pPr indent="0" marL="0">
              <a:buNone/>
            </a:pPr>
            <a:r>
              <a:rPr lang="en-US" sz="1100" dirty="0">
                <a:solidFill>
                  <a:srgbClr val="1B1B1B"/>
                </a:solidFill>
                <a:latin typeface="Calibri" pitchFamily="34" charset="0"/>
                <a:ea typeface="Calibri" pitchFamily="34" charset="-122"/>
                <a:cs typeface="Calibri" pitchFamily="34" charset="-120"/>
              </a:rPr>
              <a:t>It is the structure most QI journals, conferences and portfolio panels expect. SQUIRE’s own authors say to leave out items that do not apply, and to say why.</a:t>
            </a:r>
            <a:endParaRPr lang="en-US" sz="1100" dirty="0"/>
          </a:p>
        </p:txBody>
      </p:sp>
      <p:sp>
        <p:nvSpPr>
          <p:cNvPr id="4" name="Text 2"/>
          <p:cNvSpPr/>
          <p:nvPr/>
        </p:nvSpPr>
        <p:spPr>
          <a:xfrm>
            <a:off x="5486400" y="932688"/>
            <a:ext cx="3200400" cy="1097280"/>
          </a:xfrm>
          <a:prstGeom prst="roundRect">
            <a:avLst>
              <a:gd name="adj" fmla="val 5833"/>
            </a:avLst>
          </a:prstGeom>
          <a:solidFill>
            <a:srgbClr val="F1F6F2"/>
          </a:solidFill>
          <a:ln/>
        </p:spPr>
        <p:txBody>
          <a:bodyPr wrap="square" lIns="114300" tIns="114300" rIns="114300" bIns="114300" rtlCol="0" anchor="t"/>
          <a:lstStyle/>
          <a:p>
            <a:pPr indent="0" marL="0">
              <a:spcAft>
                <a:spcPts val="200"/>
              </a:spcAft>
              <a:buNone/>
            </a:pPr>
            <a:r>
              <a:rPr lang="en-US" sz="1100" b="1" dirty="0">
                <a:solidFill>
                  <a:srgbClr val="036E3A"/>
                </a:solidFill>
                <a:latin typeface="Calibri" pitchFamily="34" charset="0"/>
                <a:ea typeface="Calibri" pitchFamily="34" charset="-122"/>
                <a:cs typeface="Calibri" pitchFamily="34" charset="-120"/>
              </a:rPr>
              <a:t>Use it when…</a:t>
            </a:r>
            <a:endParaRPr lang="en-US" sz="1100" dirty="0"/>
          </a:p>
          <a:p>
            <a:pPr indent="0" marL="0">
              <a:buNone/>
            </a:pPr>
            <a:r>
              <a:rPr lang="en-US" sz="950" dirty="0">
                <a:solidFill>
                  <a:srgbClr val="1B1B1B"/>
                </a:solidFill>
                <a:latin typeface="Calibri" pitchFamily="34" charset="0"/>
                <a:ea typeface="Calibri" pitchFamily="34" charset="-122"/>
                <a:cs typeface="Calibri" pitchFamily="34" charset="-120"/>
              </a:rPr>
              <a:t>…writing up any QIP as a presentation, poster or paper.</a:t>
            </a:r>
            <a:endParaRPr lang="en-US" sz="1100" dirty="0"/>
          </a:p>
        </p:txBody>
      </p:sp>
      <p:sp>
        <p:nvSpPr>
          <p:cNvPr id="5" name="Text 3"/>
          <p:cNvSpPr/>
          <p:nvPr/>
        </p:nvSpPr>
        <p:spPr>
          <a:xfrm>
            <a:off x="5486400" y="2139696"/>
            <a:ext cx="3200400" cy="1097280"/>
          </a:xfrm>
          <a:prstGeom prst="roundRect">
            <a:avLst>
              <a:gd name="adj" fmla="val 5833"/>
            </a:avLst>
          </a:prstGeom>
          <a:solidFill>
            <a:srgbClr val="F1F6F2"/>
          </a:solidFill>
          <a:ln/>
        </p:spPr>
        <p:txBody>
          <a:bodyPr wrap="square" lIns="114300" tIns="114300" rIns="114300" bIns="114300" rtlCol="0" anchor="t"/>
          <a:lstStyle/>
          <a:p>
            <a:pPr indent="0" marL="0">
              <a:spcAft>
                <a:spcPts val="200"/>
              </a:spcAft>
              <a:buNone/>
            </a:pPr>
            <a:r>
              <a:rPr lang="en-US" sz="1100" b="1" dirty="0">
                <a:solidFill>
                  <a:srgbClr val="036E3A"/>
                </a:solidFill>
                <a:latin typeface="Calibri" pitchFamily="34" charset="0"/>
                <a:ea typeface="Calibri" pitchFamily="34" charset="-122"/>
                <a:cs typeface="Calibri" pitchFamily="34" charset="-120"/>
              </a:rPr>
              <a:t>It’s a prompt for your write-up</a:t>
            </a:r>
            <a:endParaRPr lang="en-US" sz="1100" dirty="0"/>
          </a:p>
          <a:p>
            <a:pPr indent="0" marL="0">
              <a:buNone/>
            </a:pPr>
            <a:r>
              <a:rPr lang="en-US" sz="950" dirty="0">
                <a:solidFill>
                  <a:srgbClr val="1B1B1B"/>
                </a:solidFill>
                <a:latin typeface="Calibri" pitchFamily="34" charset="0"/>
                <a:ea typeface="Calibri" pitchFamily="34" charset="-122"/>
                <a:cs typeface="Calibri" pitchFamily="34" charset="-120"/>
              </a:rPr>
              <a:t>You will not need every element. A few honest sentences per item is enough.</a:t>
            </a:r>
            <a:endParaRPr lang="en-US" sz="1100" dirty="0"/>
          </a:p>
        </p:txBody>
      </p:sp>
      <p:sp>
        <p:nvSpPr>
          <p:cNvPr id="6" name="Text 4"/>
          <p:cNvSpPr/>
          <p:nvPr/>
        </p:nvSpPr>
        <p:spPr>
          <a:xfrm>
            <a:off x="5486400" y="3346704"/>
            <a:ext cx="3200400" cy="1097280"/>
          </a:xfrm>
          <a:prstGeom prst="roundRect">
            <a:avLst>
              <a:gd name="adj" fmla="val 5833"/>
            </a:avLst>
          </a:prstGeom>
          <a:solidFill>
            <a:srgbClr val="F1F6F2"/>
          </a:solidFill>
          <a:ln/>
        </p:spPr>
        <p:txBody>
          <a:bodyPr wrap="square" lIns="114300" tIns="114300" rIns="114300" bIns="114300" rtlCol="0" anchor="t"/>
          <a:lstStyle/>
          <a:p>
            <a:pPr indent="0" marL="0">
              <a:spcAft>
                <a:spcPts val="200"/>
              </a:spcAft>
              <a:buNone/>
            </a:pPr>
            <a:r>
              <a:rPr lang="en-US" sz="1100" b="1" dirty="0">
                <a:solidFill>
                  <a:srgbClr val="036E3A"/>
                </a:solidFill>
                <a:latin typeface="Calibri" pitchFamily="34" charset="0"/>
                <a:ea typeface="Calibri" pitchFamily="34" charset="-122"/>
                <a:cs typeface="Calibri" pitchFamily="34" charset="-120"/>
              </a:rPr>
              <a:t>Cite it</a:t>
            </a:r>
            <a:endParaRPr lang="en-US" sz="1100" dirty="0"/>
          </a:p>
          <a:p>
            <a:pPr indent="0" marL="0">
              <a:buNone/>
            </a:pPr>
            <a:r>
              <a:rPr lang="en-US" sz="950" dirty="0">
                <a:solidFill>
                  <a:srgbClr val="1B1B1B"/>
                </a:solidFill>
                <a:latin typeface="Calibri" pitchFamily="34" charset="0"/>
                <a:ea typeface="Calibri" pitchFamily="34" charset="-122"/>
                <a:cs typeface="Calibri" pitchFamily="34" charset="-120"/>
              </a:rPr>
              <a:t>Reference SQUIRE whenever it shapes your write-up.</a:t>
            </a:r>
            <a:endParaRPr lang="en-US" sz="1100" dirty="0"/>
          </a:p>
        </p:txBody>
      </p:sp>
      <p:sp>
        <p:nvSpPr>
          <p:cNvPr id="7" name="Text 5"/>
          <p:cNvSpPr/>
          <p:nvPr/>
        </p:nvSpPr>
        <p:spPr>
          <a:xfrm>
            <a:off x="457200" y="4279392"/>
            <a:ext cx="8229600" cy="365760"/>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Ogrinc G, Davies L, Goodman D, Batalden P, Davidoff F, Stevens D. SQUIRE 2.0: revised publication guidelines from a detailed consensus process. BMJ Qual Saf 2016;25:986–992.</a:t>
            </a:r>
            <a:endParaRPr lang="en-US" sz="850" dirty="0"/>
          </a:p>
        </p:txBody>
      </p:sp>
      <p:sp>
        <p:nvSpPr>
          <p:cNvPr id="8" name="Text 6"/>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9" name="Text 7"/>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How to use this guide</a:t>
            </a:r>
            <a:endParaRPr lang="en-US" sz="2200" dirty="0"/>
          </a:p>
        </p:txBody>
      </p:sp>
      <p:sp>
        <p:nvSpPr>
          <p:cNvPr id="3" name="Shape 1"/>
          <p:cNvSpPr/>
          <p:nvPr/>
        </p:nvSpPr>
        <p:spPr>
          <a:xfrm>
            <a:off x="457200" y="932688"/>
            <a:ext cx="2624328" cy="1828800"/>
          </a:xfrm>
          <a:prstGeom prst="roundRect">
            <a:avLst>
              <a:gd name="adj" fmla="val 3500"/>
            </a:avLst>
          </a:prstGeom>
          <a:solidFill>
            <a:srgbClr val="F1F6F2"/>
          </a:solidFill>
          <a:ln w="12700">
            <a:solidFill>
              <a:srgbClr val="F1F6F2"/>
            </a:solidFill>
            <a:prstDash val="solid"/>
          </a:ln>
        </p:spPr>
        <p:txBody>
          <a:bodyPr/>
          <a:p/>
        </p:txBody>
      </p:sp>
      <p:sp>
        <p:nvSpPr>
          <p:cNvPr id="4" name="Text 2"/>
          <p:cNvSpPr/>
          <p:nvPr/>
        </p:nvSpPr>
        <p:spPr>
          <a:xfrm>
            <a:off x="621792" y="1097280"/>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5" name="Text 3"/>
          <p:cNvSpPr/>
          <p:nvPr/>
        </p:nvSpPr>
        <p:spPr>
          <a:xfrm>
            <a:off x="1115568" y="1078992"/>
            <a:ext cx="1874520" cy="566928"/>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Read the item guidance</a:t>
            </a:r>
            <a:endParaRPr lang="en-US" sz="1100" dirty="0"/>
          </a:p>
        </p:txBody>
      </p:sp>
      <p:sp>
        <p:nvSpPr>
          <p:cNvPr id="6" name="Text 4"/>
          <p:cNvSpPr/>
          <p:nvPr/>
        </p:nvSpPr>
        <p:spPr>
          <a:xfrm>
            <a:off x="621792" y="1755648"/>
            <a:ext cx="2304288" cy="914400"/>
          </a:xfrm>
          <a:prstGeom prst="rect">
            <a:avLst/>
          </a:prstGeom>
          <a:noFill/>
          <a:ln/>
        </p:spPr>
        <p:txBody>
          <a:bodyPr wrap="square" lIns="0" tIns="0" rIns="0" bIns="0" rtlCol="0" anchor="ctr"/>
          <a:lstStyle/>
          <a:p>
            <a:pPr indent="0" marL="0">
              <a:buNone/>
            </a:pPr>
            <a:r>
              <a:rPr lang="en-US" sz="950" dirty="0">
                <a:solidFill>
                  <a:srgbClr val="1B1B1B"/>
                </a:solidFill>
                <a:latin typeface="Calibri" pitchFamily="34" charset="0"/>
                <a:ea typeface="Calibri" pitchFamily="34" charset="-122"/>
                <a:cs typeface="Calibri" pitchFamily="34" charset="-120"/>
              </a:rPr>
              <a:t>For each of the 18 items: what SQUIRE asks, and what is enough for a first project.</a:t>
            </a:r>
            <a:endParaRPr lang="en-US" sz="950" dirty="0"/>
          </a:p>
        </p:txBody>
      </p:sp>
      <p:sp>
        <p:nvSpPr>
          <p:cNvPr id="7" name="Shape 5"/>
          <p:cNvSpPr/>
          <p:nvPr/>
        </p:nvSpPr>
        <p:spPr>
          <a:xfrm>
            <a:off x="3259836" y="932688"/>
            <a:ext cx="2624328" cy="1828800"/>
          </a:xfrm>
          <a:prstGeom prst="roundRect">
            <a:avLst>
              <a:gd name="adj" fmla="val 3500"/>
            </a:avLst>
          </a:prstGeom>
          <a:solidFill>
            <a:srgbClr val="F1F6F2"/>
          </a:solidFill>
          <a:ln w="12700">
            <a:solidFill>
              <a:srgbClr val="F1F6F2"/>
            </a:solidFill>
            <a:prstDash val="solid"/>
          </a:ln>
        </p:spPr>
        <p:txBody>
          <a:bodyPr/>
          <a:p/>
        </p:txBody>
      </p:sp>
      <p:sp>
        <p:nvSpPr>
          <p:cNvPr id="8" name="Text 6"/>
          <p:cNvSpPr/>
          <p:nvPr/>
        </p:nvSpPr>
        <p:spPr>
          <a:xfrm>
            <a:off x="3424428" y="1097280"/>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p:nvPr/>
        </p:nvSpPr>
        <p:spPr>
          <a:xfrm>
            <a:off x="3918204" y="1078992"/>
            <a:ext cx="1874520" cy="566928"/>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Write it your way</a:t>
            </a:r>
            <a:endParaRPr lang="en-US" sz="1100" dirty="0"/>
          </a:p>
        </p:txBody>
      </p:sp>
      <p:sp>
        <p:nvSpPr>
          <p:cNvPr id="10" name="Text 8"/>
          <p:cNvSpPr/>
          <p:nvPr/>
        </p:nvSpPr>
        <p:spPr>
          <a:xfrm>
            <a:off x="3424428" y="1755648"/>
            <a:ext cx="2304288" cy="914400"/>
          </a:xfrm>
          <a:prstGeom prst="rect">
            <a:avLst/>
          </a:prstGeom>
          <a:noFill/>
          <a:ln/>
        </p:spPr>
        <p:txBody>
          <a:bodyPr wrap="square" lIns="0" tIns="0" rIns="0" bIns="0" rtlCol="0" anchor="ctr"/>
          <a:lstStyle/>
          <a:p>
            <a:pPr indent="0" marL="0">
              <a:buNone/>
            </a:pPr>
            <a:r>
              <a:rPr lang="en-US" sz="950" dirty="0">
                <a:solidFill>
                  <a:srgbClr val="1B1B1B"/>
                </a:solidFill>
                <a:latin typeface="Calibri" pitchFamily="34" charset="0"/>
                <a:ea typeface="Calibri" pitchFamily="34" charset="-122"/>
                <a:cs typeface="Calibri" pitchFamily="34" charset="-120"/>
              </a:rPr>
              <a:t>Slides, poster or paper. The optional Presentation Template uses the same item numbers if you want a head start.</a:t>
            </a:r>
            <a:endParaRPr lang="en-US" sz="950" dirty="0"/>
          </a:p>
        </p:txBody>
      </p:sp>
      <p:sp>
        <p:nvSpPr>
          <p:cNvPr id="11" name="Shape 9"/>
          <p:cNvSpPr/>
          <p:nvPr/>
        </p:nvSpPr>
        <p:spPr>
          <a:xfrm>
            <a:off x="6062472" y="932688"/>
            <a:ext cx="2624328" cy="1828800"/>
          </a:xfrm>
          <a:prstGeom prst="roundRect">
            <a:avLst>
              <a:gd name="adj" fmla="val 3500"/>
            </a:avLst>
          </a:prstGeom>
          <a:solidFill>
            <a:srgbClr val="F1F6F2"/>
          </a:solidFill>
          <a:ln w="12700">
            <a:solidFill>
              <a:srgbClr val="F1F6F2"/>
            </a:solidFill>
            <a:prstDash val="solid"/>
          </a:ln>
        </p:spPr>
        <p:txBody>
          <a:bodyPr/>
          <a:p/>
        </p:txBody>
      </p:sp>
      <p:sp>
        <p:nvSpPr>
          <p:cNvPr id="12" name="Text 10"/>
          <p:cNvSpPr/>
          <p:nvPr/>
        </p:nvSpPr>
        <p:spPr>
          <a:xfrm>
            <a:off x="6227064" y="1097280"/>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p:nvPr/>
        </p:nvSpPr>
        <p:spPr>
          <a:xfrm>
            <a:off x="6720840" y="1078992"/>
            <a:ext cx="1874520" cy="566928"/>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Run the 18-item self-check</a:t>
            </a:r>
            <a:endParaRPr lang="en-US" sz="1100" dirty="0"/>
          </a:p>
        </p:txBody>
      </p:sp>
      <p:sp>
        <p:nvSpPr>
          <p:cNvPr id="14" name="Text 12"/>
          <p:cNvSpPr/>
          <p:nvPr/>
        </p:nvSpPr>
        <p:spPr>
          <a:xfrm>
            <a:off x="6227064" y="1755648"/>
            <a:ext cx="2304288" cy="914400"/>
          </a:xfrm>
          <a:prstGeom prst="rect">
            <a:avLst/>
          </a:prstGeom>
          <a:noFill/>
          <a:ln/>
        </p:spPr>
        <p:txBody>
          <a:bodyPr wrap="square" lIns="0" tIns="0" rIns="0" bIns="0" rtlCol="0" anchor="ctr"/>
          <a:lstStyle/>
          <a:p>
            <a:pPr indent="0" marL="0">
              <a:buNone/>
            </a:pPr>
            <a:r>
              <a:rPr lang="en-US" sz="950" dirty="0">
                <a:solidFill>
                  <a:srgbClr val="1B1B1B"/>
                </a:solidFill>
                <a:latin typeface="Calibri" pitchFamily="34" charset="0"/>
                <a:ea typeface="Calibri" pitchFamily="34" charset="-122"/>
                <a:cs typeface="Calibri" pitchFamily="34" charset="-120"/>
              </a:rPr>
              <a:t>Tick every item before you present. The checklist is on the Project Log’s SQUIRE Check tab.</a:t>
            </a:r>
            <a:endParaRPr lang="en-US" sz="950" dirty="0"/>
          </a:p>
        </p:txBody>
      </p:sp>
      <p:sp>
        <p:nvSpPr>
          <p:cNvPr id="15" name="Text 13"/>
          <p:cNvSpPr/>
          <p:nvPr/>
        </p:nvSpPr>
        <p:spPr>
          <a:xfrm>
            <a:off x="457200" y="3063240"/>
            <a:ext cx="8229600" cy="502920"/>
          </a:xfrm>
          <a:prstGeom prst="roundRect">
            <a:avLst>
              <a:gd name="adj" fmla="val 12727"/>
            </a:avLst>
          </a:prstGeom>
          <a:solidFill>
            <a:srgbClr val="DCEFE3"/>
          </a:solidFill>
          <a:ln/>
        </p:spPr>
        <p:txBody>
          <a:bodyPr wrap="square" lIns="127000" tIns="127000" rIns="127000" bIns="127000" rtlCol="0" anchor="ctr"/>
          <a:lstStyle/>
          <a:p>
            <a:pPr indent="0" marL="0">
              <a:buNone/>
            </a:pPr>
            <a:r>
              <a:rPr lang="en-US" sz="1000" b="1" dirty="0">
                <a:solidFill>
                  <a:srgbClr val="1B1B1B"/>
                </a:solidFill>
                <a:latin typeface="Calibri" pitchFamily="34" charset="0"/>
                <a:ea typeface="Calibri" pitchFamily="34" charset="-122"/>
                <a:cs typeface="Calibri" pitchFamily="34" charset="-120"/>
              </a:rPr>
              <a:t>You do not need to fill every box. </a:t>
            </a:r>
            <a:pPr indent="0" marL="0">
              <a:buNone/>
            </a:pPr>
            <a:r>
              <a:rPr lang="en-US" sz="1000" dirty="0">
                <a:solidFill>
                  <a:srgbClr val="1B1B1B"/>
                </a:solidFill>
                <a:latin typeface="Calibri" pitchFamily="34" charset="0"/>
                <a:ea typeface="Calibri" pitchFamily="34" charset="-122"/>
                <a:cs typeface="Calibri" pitchFamily="34" charset="-120"/>
              </a:rPr>
              <a:t>Complete what applies, skip what does not and be ready to say why in one line.</a:t>
            </a:r>
            <a:endParaRPr lang="en-US" sz="1000" dirty="0"/>
          </a:p>
        </p:txBody>
      </p:sp>
      <p:sp>
        <p:nvSpPr>
          <p:cNvPr id="16" name="Text 14">
            <a:hlinkClick r:id="rId1" tooltip=""/>
          </p:cNvPr>
          <p:cNvSpPr/>
          <p:nvPr/>
        </p:nvSpPr>
        <p:spPr>
          <a:xfrm>
            <a:off x="457200" y="3840480"/>
            <a:ext cx="2834640" cy="384048"/>
          </a:xfrm>
          <a:prstGeom prst="roundRect">
            <a:avLst>
              <a:gd name="adj" fmla="val 23810"/>
            </a:avLst>
          </a:prstGeom>
          <a:solidFill>
            <a:srgbClr val="FFFFFF"/>
          </a:solidFill>
          <a:ln w="12700">
            <a:solidFill>
              <a:srgbClr val="036E3A"/>
            </a:solidFill>
          </a:ln>
        </p:spPr>
        <p:txBody>
          <a:bodyPr wrap="square" lIns="0" tIns="0" rIns="0" bIns="0" rtlCol="0" anchor="ctr"/>
          <a:lstStyle/>
          <a:p>
            <a:pPr algn="ctr" indent="0" marL="0">
              <a:buNone/>
            </a:pPr>
            <a:r>
              <a:rPr lang="en-US" sz="950" b="1" u="sng" dirty="0">
                <a:solidFill>
                  <a:srgbClr val="036E3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SQUIRE website: checklist and guidance</a:t>
            </a:r>
            <a:endParaRPr lang="en-US" sz="950" dirty="0"/>
          </a:p>
        </p:txBody>
      </p:sp>
      <p:sp>
        <p:nvSpPr>
          <p:cNvPr id="17" name="Text 15">
            <a:hlinkClick r:id="rId2" tooltip=""/>
          </p:cNvPr>
          <p:cNvSpPr/>
          <p:nvPr/>
        </p:nvSpPr>
        <p:spPr>
          <a:xfrm>
            <a:off x="3520440" y="3840480"/>
            <a:ext cx="2834640" cy="384048"/>
          </a:xfrm>
          <a:prstGeom prst="roundRect">
            <a:avLst>
              <a:gd name="adj" fmla="val 23810"/>
            </a:avLst>
          </a:prstGeom>
          <a:solidFill>
            <a:srgbClr val="FFFFFF"/>
          </a:solidFill>
          <a:ln w="12700">
            <a:solidFill>
              <a:srgbClr val="036E3A"/>
            </a:solidFill>
          </a:ln>
        </p:spPr>
        <p:txBody>
          <a:bodyPr wrap="square" lIns="0" tIns="0" rIns="0" bIns="0" rtlCol="0" anchor="ctr"/>
          <a:lstStyle/>
          <a:p>
            <a:pPr algn="ctr" indent="0" marL="0">
              <a:buNone/>
            </a:pPr>
            <a:r>
              <a:rPr lang="en-US" sz="950" b="1" u="sng" dirty="0">
                <a:solidFill>
                  <a:srgbClr val="036E3A"/>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Explanation and Elaboration, plus Glossary</a:t>
            </a:r>
            <a:endParaRPr lang="en-US" sz="950" dirty="0"/>
          </a:p>
        </p:txBody>
      </p:sp>
      <p:sp>
        <p:nvSpPr>
          <p:cNvPr id="18" name="Text 16"/>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9" name="Text 17"/>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The SQUIRE structure at a glance</a:t>
            </a:r>
            <a:endParaRPr lang="en-US" sz="2200" dirty="0"/>
          </a:p>
        </p:txBody>
      </p:sp>
      <p:sp>
        <p:nvSpPr>
          <p:cNvPr id="3" name="Shape 1"/>
          <p:cNvSpPr/>
          <p:nvPr/>
        </p:nvSpPr>
        <p:spPr>
          <a:xfrm>
            <a:off x="457200" y="932688"/>
            <a:ext cx="8229600" cy="512064"/>
          </a:xfrm>
          <a:prstGeom prst="roundRect">
            <a:avLst>
              <a:gd name="adj" fmla="val 12500"/>
            </a:avLst>
          </a:prstGeom>
          <a:solidFill>
            <a:srgbClr val="F1F6F2"/>
          </a:solidFill>
          <a:ln w="12700">
            <a:solidFill>
              <a:srgbClr val="F1F6F2"/>
            </a:solidFill>
            <a:prstDash val="solid"/>
          </a:ln>
        </p:spPr>
        <p:txBody>
          <a:bodyPr/>
          <a:p/>
        </p:txBody>
      </p:sp>
      <p:sp>
        <p:nvSpPr>
          <p:cNvPr id="4" name="Text 2"/>
          <p:cNvSpPr/>
          <p:nvPr/>
        </p:nvSpPr>
        <p:spPr>
          <a:xfrm>
            <a:off x="658368" y="932688"/>
            <a:ext cx="548640" cy="512064"/>
          </a:xfrm>
          <a:prstGeom prst="rect">
            <a:avLst/>
          </a:prstGeom>
          <a:noFill/>
          <a:ln/>
        </p:spPr>
        <p:txBody>
          <a:bodyPr wrap="square" lIns="0" tIns="0" rIns="0" bIns="0" rtlCol="0" anchor="ctr"/>
          <a:lstStyle/>
          <a:p>
            <a:pPr indent="0" marL="0">
              <a:buNone/>
            </a:pPr>
            <a:r>
              <a:rPr lang="en-US" sz="1500" b="1" dirty="0">
                <a:solidFill>
                  <a:srgbClr val="036E3A"/>
                </a:solidFill>
                <a:latin typeface="Calibri" pitchFamily="34" charset="0"/>
                <a:ea typeface="Calibri" pitchFamily="34" charset="-122"/>
                <a:cs typeface="Calibri" pitchFamily="34" charset="-120"/>
              </a:rPr>
              <a:t>01</a:t>
            </a:r>
            <a:endParaRPr lang="en-US" sz="1500" dirty="0"/>
          </a:p>
        </p:txBody>
      </p:sp>
      <p:sp>
        <p:nvSpPr>
          <p:cNvPr id="5" name="Text 3"/>
          <p:cNvSpPr/>
          <p:nvPr/>
        </p:nvSpPr>
        <p:spPr>
          <a:xfrm>
            <a:off x="1325880" y="932688"/>
            <a:ext cx="2377440" cy="512064"/>
          </a:xfrm>
          <a:prstGeom prst="rect">
            <a:avLst/>
          </a:prstGeom>
          <a:noFill/>
          <a:ln/>
        </p:spPr>
        <p:txBody>
          <a:bodyPr wrap="square" lIns="0" tIns="0" rIns="0" bIns="0" rtlCol="0" anchor="ctr"/>
          <a:lstStyle/>
          <a:p>
            <a:pPr indent="0" marL="0">
              <a:buNone/>
            </a:pPr>
            <a:r>
              <a:rPr lang="en-US" sz="1150" b="1" dirty="0">
                <a:solidFill>
                  <a:srgbClr val="1B1B1B"/>
                </a:solidFill>
                <a:latin typeface="Calibri" pitchFamily="34" charset="0"/>
                <a:ea typeface="Calibri" pitchFamily="34" charset="-122"/>
                <a:cs typeface="Calibri" pitchFamily="34" charset="-120"/>
              </a:rPr>
              <a:t>Title and abstract</a:t>
            </a:r>
            <a:endParaRPr lang="en-US" sz="1150" dirty="0"/>
          </a:p>
        </p:txBody>
      </p:sp>
      <p:sp>
        <p:nvSpPr>
          <p:cNvPr id="6" name="Text 4"/>
          <p:cNvSpPr/>
          <p:nvPr/>
        </p:nvSpPr>
        <p:spPr>
          <a:xfrm>
            <a:off x="3794760" y="932688"/>
            <a:ext cx="3291840" cy="512064"/>
          </a:xfrm>
          <a:prstGeom prst="rect">
            <a:avLst/>
          </a:prstGeom>
          <a:noFill/>
          <a:ln/>
        </p:spPr>
        <p:txBody>
          <a:bodyPr wrap="square" lIns="0" tIns="0" rIns="0" bIns="0" rtlCol="0" anchor="ctr"/>
          <a:lstStyle/>
          <a:p>
            <a:pPr indent="0" marL="0">
              <a:buNone/>
            </a:pPr>
            <a:r>
              <a:rPr lang="en-US" sz="950" i="1" dirty="0">
                <a:solidFill>
                  <a:srgbClr val="4A5A52"/>
                </a:solidFill>
                <a:latin typeface="Calibri" pitchFamily="34" charset="0"/>
                <a:ea typeface="Calibri" pitchFamily="34" charset="-122"/>
                <a:cs typeface="Calibri" pitchFamily="34" charset="-120"/>
              </a:rPr>
              <a:t>Make it findable, then summarise it</a:t>
            </a:r>
            <a:endParaRPr lang="en-US" sz="950" dirty="0"/>
          </a:p>
        </p:txBody>
      </p:sp>
      <p:sp>
        <p:nvSpPr>
          <p:cNvPr id="7" name="Text 5"/>
          <p:cNvSpPr/>
          <p:nvPr/>
        </p:nvSpPr>
        <p:spPr>
          <a:xfrm>
            <a:off x="7223760" y="1033272"/>
            <a:ext cx="1280160" cy="310896"/>
          </a:xfrm>
          <a:prstGeom prst="roundRect">
            <a:avLst>
              <a:gd name="adj" fmla="val 44118"/>
            </a:avLst>
          </a:prstGeom>
          <a:solidFill>
            <a:srgbClr val="DCEFE3"/>
          </a:solidFill>
          <a:ln/>
        </p:spPr>
        <p:txBody>
          <a:bodyPr wrap="square" lIns="0" tIns="0" rIns="0" bIns="0" rtlCol="0" anchor="ctr"/>
          <a:lstStyle/>
          <a:p>
            <a:pPr algn="ctr" indent="0" marL="0">
              <a:buNone/>
            </a:pPr>
            <a:r>
              <a:rPr lang="en-US" sz="900" b="1" dirty="0">
                <a:solidFill>
                  <a:srgbClr val="036E3A"/>
                </a:solidFill>
                <a:latin typeface="Calibri" pitchFamily="34" charset="0"/>
                <a:ea typeface="Calibri" pitchFamily="34" charset="-122"/>
                <a:cs typeface="Calibri" pitchFamily="34" charset="-120"/>
              </a:rPr>
              <a:t>Items 1 to 2</a:t>
            </a:r>
            <a:endParaRPr lang="en-US" sz="900" dirty="0"/>
          </a:p>
        </p:txBody>
      </p:sp>
      <p:sp>
        <p:nvSpPr>
          <p:cNvPr id="8" name="Shape 6"/>
          <p:cNvSpPr/>
          <p:nvPr/>
        </p:nvSpPr>
        <p:spPr>
          <a:xfrm>
            <a:off x="457200" y="1527048"/>
            <a:ext cx="8229600" cy="512064"/>
          </a:xfrm>
          <a:prstGeom prst="roundRect">
            <a:avLst>
              <a:gd name="adj" fmla="val 12500"/>
            </a:avLst>
          </a:prstGeom>
          <a:solidFill>
            <a:srgbClr val="F1F6F2"/>
          </a:solidFill>
          <a:ln w="12700">
            <a:solidFill>
              <a:srgbClr val="F1F6F2"/>
            </a:solidFill>
            <a:prstDash val="solid"/>
          </a:ln>
        </p:spPr>
        <p:txBody>
          <a:bodyPr/>
          <a:p/>
        </p:txBody>
      </p:sp>
      <p:sp>
        <p:nvSpPr>
          <p:cNvPr id="9" name="Text 7"/>
          <p:cNvSpPr/>
          <p:nvPr/>
        </p:nvSpPr>
        <p:spPr>
          <a:xfrm>
            <a:off x="658368" y="1527048"/>
            <a:ext cx="548640" cy="512064"/>
          </a:xfrm>
          <a:prstGeom prst="rect">
            <a:avLst/>
          </a:prstGeom>
          <a:noFill/>
          <a:ln/>
        </p:spPr>
        <p:txBody>
          <a:bodyPr wrap="square" lIns="0" tIns="0" rIns="0" bIns="0" rtlCol="0" anchor="ctr"/>
          <a:lstStyle/>
          <a:p>
            <a:pPr indent="0" marL="0">
              <a:buNone/>
            </a:pPr>
            <a:r>
              <a:rPr lang="en-US" sz="1500" b="1" dirty="0">
                <a:solidFill>
                  <a:srgbClr val="036E3A"/>
                </a:solidFill>
                <a:latin typeface="Calibri" pitchFamily="34" charset="0"/>
                <a:ea typeface="Calibri" pitchFamily="34" charset="-122"/>
                <a:cs typeface="Calibri" pitchFamily="34" charset="-120"/>
              </a:rPr>
              <a:t>02</a:t>
            </a:r>
            <a:endParaRPr lang="en-US" sz="1500" dirty="0"/>
          </a:p>
        </p:txBody>
      </p:sp>
      <p:sp>
        <p:nvSpPr>
          <p:cNvPr id="10" name="Text 8"/>
          <p:cNvSpPr/>
          <p:nvPr/>
        </p:nvSpPr>
        <p:spPr>
          <a:xfrm>
            <a:off x="1325880" y="1527048"/>
            <a:ext cx="2377440" cy="512064"/>
          </a:xfrm>
          <a:prstGeom prst="rect">
            <a:avLst/>
          </a:prstGeom>
          <a:noFill/>
          <a:ln/>
        </p:spPr>
        <p:txBody>
          <a:bodyPr wrap="square" lIns="0" tIns="0" rIns="0" bIns="0" rtlCol="0" anchor="ctr"/>
          <a:lstStyle/>
          <a:p>
            <a:pPr indent="0" marL="0">
              <a:buNone/>
            </a:pPr>
            <a:r>
              <a:rPr lang="en-US" sz="1150" b="1" dirty="0">
                <a:solidFill>
                  <a:srgbClr val="1B1B1B"/>
                </a:solidFill>
                <a:latin typeface="Calibri" pitchFamily="34" charset="0"/>
                <a:ea typeface="Calibri" pitchFamily="34" charset="-122"/>
                <a:cs typeface="Calibri" pitchFamily="34" charset="-120"/>
              </a:rPr>
              <a:t>Introduction</a:t>
            </a:r>
            <a:endParaRPr lang="en-US" sz="1150" dirty="0"/>
          </a:p>
        </p:txBody>
      </p:sp>
      <p:sp>
        <p:nvSpPr>
          <p:cNvPr id="11" name="Text 9"/>
          <p:cNvSpPr/>
          <p:nvPr/>
        </p:nvSpPr>
        <p:spPr>
          <a:xfrm>
            <a:off x="3794760" y="1527048"/>
            <a:ext cx="3291840" cy="512064"/>
          </a:xfrm>
          <a:prstGeom prst="rect">
            <a:avLst/>
          </a:prstGeom>
          <a:noFill/>
          <a:ln/>
        </p:spPr>
        <p:txBody>
          <a:bodyPr wrap="square" lIns="0" tIns="0" rIns="0" bIns="0" rtlCol="0" anchor="ctr"/>
          <a:lstStyle/>
          <a:p>
            <a:pPr indent="0" marL="0">
              <a:buNone/>
            </a:pPr>
            <a:r>
              <a:rPr lang="en-US" sz="950" i="1" dirty="0">
                <a:solidFill>
                  <a:srgbClr val="4A5A52"/>
                </a:solidFill>
                <a:latin typeface="Calibri" pitchFamily="34" charset="0"/>
                <a:ea typeface="Calibri" pitchFamily="34" charset="-122"/>
                <a:cs typeface="Calibri" pitchFamily="34" charset="-120"/>
              </a:rPr>
              <a:t>“Why did you start?”</a:t>
            </a:r>
            <a:endParaRPr lang="en-US" sz="950" dirty="0"/>
          </a:p>
        </p:txBody>
      </p:sp>
      <p:sp>
        <p:nvSpPr>
          <p:cNvPr id="12" name="Text 10"/>
          <p:cNvSpPr/>
          <p:nvPr/>
        </p:nvSpPr>
        <p:spPr>
          <a:xfrm>
            <a:off x="7223760" y="1627632"/>
            <a:ext cx="1280160" cy="310896"/>
          </a:xfrm>
          <a:prstGeom prst="roundRect">
            <a:avLst>
              <a:gd name="adj" fmla="val 44118"/>
            </a:avLst>
          </a:prstGeom>
          <a:solidFill>
            <a:srgbClr val="DCEFE3"/>
          </a:solidFill>
          <a:ln/>
        </p:spPr>
        <p:txBody>
          <a:bodyPr wrap="square" lIns="0" tIns="0" rIns="0" bIns="0" rtlCol="0" anchor="ctr"/>
          <a:lstStyle/>
          <a:p>
            <a:pPr algn="ctr" indent="0" marL="0">
              <a:buNone/>
            </a:pPr>
            <a:r>
              <a:rPr lang="en-US" sz="900" b="1" dirty="0">
                <a:solidFill>
                  <a:srgbClr val="036E3A"/>
                </a:solidFill>
                <a:latin typeface="Calibri" pitchFamily="34" charset="0"/>
                <a:ea typeface="Calibri" pitchFamily="34" charset="-122"/>
                <a:cs typeface="Calibri" pitchFamily="34" charset="-120"/>
              </a:rPr>
              <a:t>Items 3 to 6</a:t>
            </a:r>
            <a:endParaRPr lang="en-US" sz="900" dirty="0"/>
          </a:p>
        </p:txBody>
      </p:sp>
      <p:sp>
        <p:nvSpPr>
          <p:cNvPr id="13" name="Shape 11"/>
          <p:cNvSpPr/>
          <p:nvPr/>
        </p:nvSpPr>
        <p:spPr>
          <a:xfrm>
            <a:off x="457200" y="2121408"/>
            <a:ext cx="8229600" cy="512064"/>
          </a:xfrm>
          <a:prstGeom prst="roundRect">
            <a:avLst>
              <a:gd name="adj" fmla="val 12500"/>
            </a:avLst>
          </a:prstGeom>
          <a:solidFill>
            <a:srgbClr val="F1F6F2"/>
          </a:solidFill>
          <a:ln w="12700">
            <a:solidFill>
              <a:srgbClr val="F1F6F2"/>
            </a:solidFill>
            <a:prstDash val="solid"/>
          </a:ln>
        </p:spPr>
        <p:txBody>
          <a:bodyPr/>
          <a:p/>
        </p:txBody>
      </p:sp>
      <p:sp>
        <p:nvSpPr>
          <p:cNvPr id="14" name="Text 12"/>
          <p:cNvSpPr/>
          <p:nvPr/>
        </p:nvSpPr>
        <p:spPr>
          <a:xfrm>
            <a:off x="658368" y="2121408"/>
            <a:ext cx="548640" cy="512064"/>
          </a:xfrm>
          <a:prstGeom prst="rect">
            <a:avLst/>
          </a:prstGeom>
          <a:noFill/>
          <a:ln/>
        </p:spPr>
        <p:txBody>
          <a:bodyPr wrap="square" lIns="0" tIns="0" rIns="0" bIns="0" rtlCol="0" anchor="ctr"/>
          <a:lstStyle/>
          <a:p>
            <a:pPr indent="0" marL="0">
              <a:buNone/>
            </a:pPr>
            <a:r>
              <a:rPr lang="en-US" sz="1500" b="1" dirty="0">
                <a:solidFill>
                  <a:srgbClr val="036E3A"/>
                </a:solidFill>
                <a:latin typeface="Calibri" pitchFamily="34" charset="0"/>
                <a:ea typeface="Calibri" pitchFamily="34" charset="-122"/>
                <a:cs typeface="Calibri" pitchFamily="34" charset="-120"/>
              </a:rPr>
              <a:t>03</a:t>
            </a:r>
            <a:endParaRPr lang="en-US" sz="1500" dirty="0"/>
          </a:p>
        </p:txBody>
      </p:sp>
      <p:sp>
        <p:nvSpPr>
          <p:cNvPr id="15" name="Text 13"/>
          <p:cNvSpPr/>
          <p:nvPr/>
        </p:nvSpPr>
        <p:spPr>
          <a:xfrm>
            <a:off x="1325880" y="2121408"/>
            <a:ext cx="2377440" cy="512064"/>
          </a:xfrm>
          <a:prstGeom prst="rect">
            <a:avLst/>
          </a:prstGeom>
          <a:noFill/>
          <a:ln/>
        </p:spPr>
        <p:txBody>
          <a:bodyPr wrap="square" lIns="0" tIns="0" rIns="0" bIns="0" rtlCol="0" anchor="ctr"/>
          <a:lstStyle/>
          <a:p>
            <a:pPr indent="0" marL="0">
              <a:buNone/>
            </a:pPr>
            <a:r>
              <a:rPr lang="en-US" sz="1150" b="1" dirty="0">
                <a:solidFill>
                  <a:srgbClr val="1B1B1B"/>
                </a:solidFill>
                <a:latin typeface="Calibri" pitchFamily="34" charset="0"/>
                <a:ea typeface="Calibri" pitchFamily="34" charset="-122"/>
                <a:cs typeface="Calibri" pitchFamily="34" charset="-120"/>
              </a:rPr>
              <a:t>Methods</a:t>
            </a:r>
            <a:endParaRPr lang="en-US" sz="1150" dirty="0"/>
          </a:p>
        </p:txBody>
      </p:sp>
      <p:sp>
        <p:nvSpPr>
          <p:cNvPr id="16" name="Text 14"/>
          <p:cNvSpPr/>
          <p:nvPr/>
        </p:nvSpPr>
        <p:spPr>
          <a:xfrm>
            <a:off x="3794760" y="2121408"/>
            <a:ext cx="3291840" cy="512064"/>
          </a:xfrm>
          <a:prstGeom prst="rect">
            <a:avLst/>
          </a:prstGeom>
          <a:noFill/>
          <a:ln/>
        </p:spPr>
        <p:txBody>
          <a:bodyPr wrap="square" lIns="0" tIns="0" rIns="0" bIns="0" rtlCol="0" anchor="ctr"/>
          <a:lstStyle/>
          <a:p>
            <a:pPr indent="0" marL="0">
              <a:buNone/>
            </a:pPr>
            <a:r>
              <a:rPr lang="en-US" sz="950" i="1" dirty="0">
                <a:solidFill>
                  <a:srgbClr val="4A5A52"/>
                </a:solidFill>
                <a:latin typeface="Calibri" pitchFamily="34" charset="0"/>
                <a:ea typeface="Calibri" pitchFamily="34" charset="-122"/>
                <a:cs typeface="Calibri" pitchFamily="34" charset="-120"/>
              </a:rPr>
              <a:t>“What did you do?”</a:t>
            </a:r>
            <a:endParaRPr lang="en-US" sz="950" dirty="0"/>
          </a:p>
        </p:txBody>
      </p:sp>
      <p:sp>
        <p:nvSpPr>
          <p:cNvPr id="17" name="Text 15"/>
          <p:cNvSpPr/>
          <p:nvPr/>
        </p:nvSpPr>
        <p:spPr>
          <a:xfrm>
            <a:off x="7223760" y="2221992"/>
            <a:ext cx="1280160" cy="310896"/>
          </a:xfrm>
          <a:prstGeom prst="roundRect">
            <a:avLst>
              <a:gd name="adj" fmla="val 44118"/>
            </a:avLst>
          </a:prstGeom>
          <a:solidFill>
            <a:srgbClr val="DCEFE3"/>
          </a:solidFill>
          <a:ln/>
        </p:spPr>
        <p:txBody>
          <a:bodyPr wrap="square" lIns="0" tIns="0" rIns="0" bIns="0" rtlCol="0" anchor="ctr"/>
          <a:lstStyle/>
          <a:p>
            <a:pPr algn="ctr" indent="0" marL="0">
              <a:buNone/>
            </a:pPr>
            <a:r>
              <a:rPr lang="en-US" sz="900" b="1" dirty="0">
                <a:solidFill>
                  <a:srgbClr val="036E3A"/>
                </a:solidFill>
                <a:latin typeface="Calibri" pitchFamily="34" charset="0"/>
                <a:ea typeface="Calibri" pitchFamily="34" charset="-122"/>
                <a:cs typeface="Calibri" pitchFamily="34" charset="-120"/>
              </a:rPr>
              <a:t>Items 7 to 12</a:t>
            </a:r>
            <a:endParaRPr lang="en-US" sz="900" dirty="0"/>
          </a:p>
        </p:txBody>
      </p:sp>
      <p:sp>
        <p:nvSpPr>
          <p:cNvPr id="18" name="Shape 16"/>
          <p:cNvSpPr/>
          <p:nvPr/>
        </p:nvSpPr>
        <p:spPr>
          <a:xfrm>
            <a:off x="457200" y="2715768"/>
            <a:ext cx="8229600" cy="512064"/>
          </a:xfrm>
          <a:prstGeom prst="roundRect">
            <a:avLst>
              <a:gd name="adj" fmla="val 12500"/>
            </a:avLst>
          </a:prstGeom>
          <a:solidFill>
            <a:srgbClr val="F1F6F2"/>
          </a:solidFill>
          <a:ln w="12700">
            <a:solidFill>
              <a:srgbClr val="F1F6F2"/>
            </a:solidFill>
            <a:prstDash val="solid"/>
          </a:ln>
        </p:spPr>
        <p:txBody>
          <a:bodyPr/>
          <a:p/>
        </p:txBody>
      </p:sp>
      <p:sp>
        <p:nvSpPr>
          <p:cNvPr id="19" name="Text 17"/>
          <p:cNvSpPr/>
          <p:nvPr/>
        </p:nvSpPr>
        <p:spPr>
          <a:xfrm>
            <a:off x="658368" y="2715768"/>
            <a:ext cx="548640" cy="512064"/>
          </a:xfrm>
          <a:prstGeom prst="rect">
            <a:avLst/>
          </a:prstGeom>
          <a:noFill/>
          <a:ln/>
        </p:spPr>
        <p:txBody>
          <a:bodyPr wrap="square" lIns="0" tIns="0" rIns="0" bIns="0" rtlCol="0" anchor="ctr"/>
          <a:lstStyle/>
          <a:p>
            <a:pPr indent="0" marL="0">
              <a:buNone/>
            </a:pPr>
            <a:r>
              <a:rPr lang="en-US" sz="1500" b="1" dirty="0">
                <a:solidFill>
                  <a:srgbClr val="036E3A"/>
                </a:solidFill>
                <a:latin typeface="Calibri" pitchFamily="34" charset="0"/>
                <a:ea typeface="Calibri" pitchFamily="34" charset="-122"/>
                <a:cs typeface="Calibri" pitchFamily="34" charset="-120"/>
              </a:rPr>
              <a:t>04</a:t>
            </a:r>
            <a:endParaRPr lang="en-US" sz="1500" dirty="0"/>
          </a:p>
        </p:txBody>
      </p:sp>
      <p:sp>
        <p:nvSpPr>
          <p:cNvPr id="20" name="Text 18"/>
          <p:cNvSpPr/>
          <p:nvPr/>
        </p:nvSpPr>
        <p:spPr>
          <a:xfrm>
            <a:off x="1325880" y="2715768"/>
            <a:ext cx="2377440" cy="512064"/>
          </a:xfrm>
          <a:prstGeom prst="rect">
            <a:avLst/>
          </a:prstGeom>
          <a:noFill/>
          <a:ln/>
        </p:spPr>
        <p:txBody>
          <a:bodyPr wrap="square" lIns="0" tIns="0" rIns="0" bIns="0" rtlCol="0" anchor="ctr"/>
          <a:lstStyle/>
          <a:p>
            <a:pPr indent="0" marL="0">
              <a:buNone/>
            </a:pPr>
            <a:r>
              <a:rPr lang="en-US" sz="1150" b="1" dirty="0">
                <a:solidFill>
                  <a:srgbClr val="1B1B1B"/>
                </a:solidFill>
                <a:latin typeface="Calibri" pitchFamily="34" charset="0"/>
                <a:ea typeface="Calibri" pitchFamily="34" charset="-122"/>
                <a:cs typeface="Calibri" pitchFamily="34" charset="-120"/>
              </a:rPr>
              <a:t>Results</a:t>
            </a:r>
            <a:endParaRPr lang="en-US" sz="1150" dirty="0"/>
          </a:p>
        </p:txBody>
      </p:sp>
      <p:sp>
        <p:nvSpPr>
          <p:cNvPr id="21" name="Text 19"/>
          <p:cNvSpPr/>
          <p:nvPr/>
        </p:nvSpPr>
        <p:spPr>
          <a:xfrm>
            <a:off x="3794760" y="2715768"/>
            <a:ext cx="3291840" cy="512064"/>
          </a:xfrm>
          <a:prstGeom prst="rect">
            <a:avLst/>
          </a:prstGeom>
          <a:noFill/>
          <a:ln/>
        </p:spPr>
        <p:txBody>
          <a:bodyPr wrap="square" lIns="0" tIns="0" rIns="0" bIns="0" rtlCol="0" anchor="ctr"/>
          <a:lstStyle/>
          <a:p>
            <a:pPr indent="0" marL="0">
              <a:buNone/>
            </a:pPr>
            <a:r>
              <a:rPr lang="en-US" sz="950" i="1" dirty="0">
                <a:solidFill>
                  <a:srgbClr val="4A5A52"/>
                </a:solidFill>
                <a:latin typeface="Calibri" pitchFamily="34" charset="0"/>
                <a:ea typeface="Calibri" pitchFamily="34" charset="-122"/>
                <a:cs typeface="Calibri" pitchFamily="34" charset="-120"/>
              </a:rPr>
              <a:t>“What did you find?”</a:t>
            </a:r>
            <a:endParaRPr lang="en-US" sz="950" dirty="0"/>
          </a:p>
        </p:txBody>
      </p:sp>
      <p:sp>
        <p:nvSpPr>
          <p:cNvPr id="22" name="Text 20"/>
          <p:cNvSpPr/>
          <p:nvPr/>
        </p:nvSpPr>
        <p:spPr>
          <a:xfrm>
            <a:off x="7223760" y="2816352"/>
            <a:ext cx="1280160" cy="310896"/>
          </a:xfrm>
          <a:prstGeom prst="roundRect">
            <a:avLst>
              <a:gd name="adj" fmla="val 44118"/>
            </a:avLst>
          </a:prstGeom>
          <a:solidFill>
            <a:srgbClr val="DCEFE3"/>
          </a:solidFill>
          <a:ln/>
        </p:spPr>
        <p:txBody>
          <a:bodyPr wrap="square" lIns="0" tIns="0" rIns="0" bIns="0" rtlCol="0" anchor="ctr"/>
          <a:lstStyle/>
          <a:p>
            <a:pPr algn="ctr" indent="0" marL="0">
              <a:buNone/>
            </a:pPr>
            <a:r>
              <a:rPr lang="en-US" sz="900" b="1" dirty="0">
                <a:solidFill>
                  <a:srgbClr val="036E3A"/>
                </a:solidFill>
                <a:latin typeface="Calibri" pitchFamily="34" charset="0"/>
                <a:ea typeface="Calibri" pitchFamily="34" charset="-122"/>
                <a:cs typeface="Calibri" pitchFamily="34" charset="-120"/>
              </a:rPr>
              <a:t>Item 13</a:t>
            </a:r>
            <a:endParaRPr lang="en-US" sz="900" dirty="0"/>
          </a:p>
        </p:txBody>
      </p:sp>
      <p:sp>
        <p:nvSpPr>
          <p:cNvPr id="23" name="Shape 21"/>
          <p:cNvSpPr/>
          <p:nvPr/>
        </p:nvSpPr>
        <p:spPr>
          <a:xfrm>
            <a:off x="457200" y="3310128"/>
            <a:ext cx="8229600" cy="512064"/>
          </a:xfrm>
          <a:prstGeom prst="roundRect">
            <a:avLst>
              <a:gd name="adj" fmla="val 12500"/>
            </a:avLst>
          </a:prstGeom>
          <a:solidFill>
            <a:srgbClr val="F1F6F2"/>
          </a:solidFill>
          <a:ln w="12700">
            <a:solidFill>
              <a:srgbClr val="F1F6F2"/>
            </a:solidFill>
            <a:prstDash val="solid"/>
          </a:ln>
        </p:spPr>
        <p:txBody>
          <a:bodyPr/>
          <a:p/>
        </p:txBody>
      </p:sp>
      <p:sp>
        <p:nvSpPr>
          <p:cNvPr id="24" name="Text 22"/>
          <p:cNvSpPr/>
          <p:nvPr/>
        </p:nvSpPr>
        <p:spPr>
          <a:xfrm>
            <a:off x="658368" y="3310128"/>
            <a:ext cx="548640" cy="512064"/>
          </a:xfrm>
          <a:prstGeom prst="rect">
            <a:avLst/>
          </a:prstGeom>
          <a:noFill/>
          <a:ln/>
        </p:spPr>
        <p:txBody>
          <a:bodyPr wrap="square" lIns="0" tIns="0" rIns="0" bIns="0" rtlCol="0" anchor="ctr"/>
          <a:lstStyle/>
          <a:p>
            <a:pPr indent="0" marL="0">
              <a:buNone/>
            </a:pPr>
            <a:r>
              <a:rPr lang="en-US" sz="1500" b="1" dirty="0">
                <a:solidFill>
                  <a:srgbClr val="036E3A"/>
                </a:solidFill>
                <a:latin typeface="Calibri" pitchFamily="34" charset="0"/>
                <a:ea typeface="Calibri" pitchFamily="34" charset="-122"/>
                <a:cs typeface="Calibri" pitchFamily="34" charset="-120"/>
              </a:rPr>
              <a:t>05</a:t>
            </a:r>
            <a:endParaRPr lang="en-US" sz="1500" dirty="0"/>
          </a:p>
        </p:txBody>
      </p:sp>
      <p:sp>
        <p:nvSpPr>
          <p:cNvPr id="25" name="Text 23"/>
          <p:cNvSpPr/>
          <p:nvPr/>
        </p:nvSpPr>
        <p:spPr>
          <a:xfrm>
            <a:off x="1325880" y="3310128"/>
            <a:ext cx="2377440" cy="512064"/>
          </a:xfrm>
          <a:prstGeom prst="rect">
            <a:avLst/>
          </a:prstGeom>
          <a:noFill/>
          <a:ln/>
        </p:spPr>
        <p:txBody>
          <a:bodyPr wrap="square" lIns="0" tIns="0" rIns="0" bIns="0" rtlCol="0" anchor="ctr"/>
          <a:lstStyle/>
          <a:p>
            <a:pPr indent="0" marL="0">
              <a:buNone/>
            </a:pPr>
            <a:r>
              <a:rPr lang="en-US" sz="1150" b="1" dirty="0">
                <a:solidFill>
                  <a:srgbClr val="1B1B1B"/>
                </a:solidFill>
                <a:latin typeface="Calibri" pitchFamily="34" charset="0"/>
                <a:ea typeface="Calibri" pitchFamily="34" charset="-122"/>
                <a:cs typeface="Calibri" pitchFamily="34" charset="-120"/>
              </a:rPr>
              <a:t>Discussion</a:t>
            </a:r>
            <a:endParaRPr lang="en-US" sz="1150" dirty="0"/>
          </a:p>
        </p:txBody>
      </p:sp>
      <p:sp>
        <p:nvSpPr>
          <p:cNvPr id="26" name="Text 24"/>
          <p:cNvSpPr/>
          <p:nvPr/>
        </p:nvSpPr>
        <p:spPr>
          <a:xfrm>
            <a:off x="3794760" y="3310128"/>
            <a:ext cx="3291840" cy="512064"/>
          </a:xfrm>
          <a:prstGeom prst="rect">
            <a:avLst/>
          </a:prstGeom>
          <a:noFill/>
          <a:ln/>
        </p:spPr>
        <p:txBody>
          <a:bodyPr wrap="square" lIns="0" tIns="0" rIns="0" bIns="0" rtlCol="0" anchor="ctr"/>
          <a:lstStyle/>
          <a:p>
            <a:pPr indent="0" marL="0">
              <a:buNone/>
            </a:pPr>
            <a:r>
              <a:rPr lang="en-US" sz="950" i="1" dirty="0">
                <a:solidFill>
                  <a:srgbClr val="4A5A52"/>
                </a:solidFill>
                <a:latin typeface="Calibri" pitchFamily="34" charset="0"/>
                <a:ea typeface="Calibri" pitchFamily="34" charset="-122"/>
                <a:cs typeface="Calibri" pitchFamily="34" charset="-120"/>
              </a:rPr>
              <a:t>“What does it mean?”</a:t>
            </a:r>
            <a:endParaRPr lang="en-US" sz="950" dirty="0"/>
          </a:p>
        </p:txBody>
      </p:sp>
      <p:sp>
        <p:nvSpPr>
          <p:cNvPr id="27" name="Text 25"/>
          <p:cNvSpPr/>
          <p:nvPr/>
        </p:nvSpPr>
        <p:spPr>
          <a:xfrm>
            <a:off x="7223760" y="3410712"/>
            <a:ext cx="1280160" cy="310896"/>
          </a:xfrm>
          <a:prstGeom prst="roundRect">
            <a:avLst>
              <a:gd name="adj" fmla="val 44118"/>
            </a:avLst>
          </a:prstGeom>
          <a:solidFill>
            <a:srgbClr val="DCEFE3"/>
          </a:solidFill>
          <a:ln/>
        </p:spPr>
        <p:txBody>
          <a:bodyPr wrap="square" lIns="0" tIns="0" rIns="0" bIns="0" rtlCol="0" anchor="ctr"/>
          <a:lstStyle/>
          <a:p>
            <a:pPr algn="ctr" indent="0" marL="0">
              <a:buNone/>
            </a:pPr>
            <a:r>
              <a:rPr lang="en-US" sz="900" b="1" dirty="0">
                <a:solidFill>
                  <a:srgbClr val="036E3A"/>
                </a:solidFill>
                <a:latin typeface="Calibri" pitchFamily="34" charset="0"/>
                <a:ea typeface="Calibri" pitchFamily="34" charset="-122"/>
                <a:cs typeface="Calibri" pitchFamily="34" charset="-120"/>
              </a:rPr>
              <a:t>Items 14 to 17</a:t>
            </a:r>
            <a:endParaRPr lang="en-US" sz="900" dirty="0"/>
          </a:p>
        </p:txBody>
      </p:sp>
      <p:sp>
        <p:nvSpPr>
          <p:cNvPr id="28" name="Shape 26"/>
          <p:cNvSpPr/>
          <p:nvPr/>
        </p:nvSpPr>
        <p:spPr>
          <a:xfrm>
            <a:off x="457200" y="3904488"/>
            <a:ext cx="8229600" cy="512064"/>
          </a:xfrm>
          <a:prstGeom prst="roundRect">
            <a:avLst>
              <a:gd name="adj" fmla="val 12500"/>
            </a:avLst>
          </a:prstGeom>
          <a:solidFill>
            <a:srgbClr val="F1F6F2"/>
          </a:solidFill>
          <a:ln w="12700">
            <a:solidFill>
              <a:srgbClr val="F1F6F2"/>
            </a:solidFill>
            <a:prstDash val="solid"/>
          </a:ln>
        </p:spPr>
        <p:txBody>
          <a:bodyPr/>
          <a:p/>
        </p:txBody>
      </p:sp>
      <p:sp>
        <p:nvSpPr>
          <p:cNvPr id="29" name="Text 27"/>
          <p:cNvSpPr/>
          <p:nvPr/>
        </p:nvSpPr>
        <p:spPr>
          <a:xfrm>
            <a:off x="658368" y="3904488"/>
            <a:ext cx="548640" cy="512064"/>
          </a:xfrm>
          <a:prstGeom prst="rect">
            <a:avLst/>
          </a:prstGeom>
          <a:noFill/>
          <a:ln/>
        </p:spPr>
        <p:txBody>
          <a:bodyPr wrap="square" lIns="0" tIns="0" rIns="0" bIns="0" rtlCol="0" anchor="ctr"/>
          <a:lstStyle/>
          <a:p>
            <a:pPr indent="0" marL="0">
              <a:buNone/>
            </a:pPr>
            <a:r>
              <a:rPr lang="en-US" sz="1500" b="1" dirty="0">
                <a:solidFill>
                  <a:srgbClr val="036E3A"/>
                </a:solidFill>
                <a:latin typeface="Calibri" pitchFamily="34" charset="0"/>
                <a:ea typeface="Calibri" pitchFamily="34" charset="-122"/>
                <a:cs typeface="Calibri" pitchFamily="34" charset="-120"/>
              </a:rPr>
              <a:t>06</a:t>
            </a:r>
            <a:endParaRPr lang="en-US" sz="1500" dirty="0"/>
          </a:p>
        </p:txBody>
      </p:sp>
      <p:sp>
        <p:nvSpPr>
          <p:cNvPr id="30" name="Text 28"/>
          <p:cNvSpPr/>
          <p:nvPr/>
        </p:nvSpPr>
        <p:spPr>
          <a:xfrm>
            <a:off x="1325880" y="3904488"/>
            <a:ext cx="2377440" cy="512064"/>
          </a:xfrm>
          <a:prstGeom prst="rect">
            <a:avLst/>
          </a:prstGeom>
          <a:noFill/>
          <a:ln/>
        </p:spPr>
        <p:txBody>
          <a:bodyPr wrap="square" lIns="0" tIns="0" rIns="0" bIns="0" rtlCol="0" anchor="ctr"/>
          <a:lstStyle/>
          <a:p>
            <a:pPr indent="0" marL="0">
              <a:buNone/>
            </a:pPr>
            <a:r>
              <a:rPr lang="en-US" sz="1150" b="1" dirty="0">
                <a:solidFill>
                  <a:srgbClr val="1B1B1B"/>
                </a:solidFill>
                <a:latin typeface="Calibri" pitchFamily="34" charset="0"/>
                <a:ea typeface="Calibri" pitchFamily="34" charset="-122"/>
                <a:cs typeface="Calibri" pitchFamily="34" charset="-120"/>
              </a:rPr>
              <a:t>Other information</a:t>
            </a:r>
            <a:endParaRPr lang="en-US" sz="1150" dirty="0"/>
          </a:p>
        </p:txBody>
      </p:sp>
      <p:sp>
        <p:nvSpPr>
          <p:cNvPr id="31" name="Text 29"/>
          <p:cNvSpPr/>
          <p:nvPr/>
        </p:nvSpPr>
        <p:spPr>
          <a:xfrm>
            <a:off x="3794760" y="3904488"/>
            <a:ext cx="3291840" cy="512064"/>
          </a:xfrm>
          <a:prstGeom prst="rect">
            <a:avLst/>
          </a:prstGeom>
          <a:noFill/>
          <a:ln/>
        </p:spPr>
        <p:txBody>
          <a:bodyPr wrap="square" lIns="0" tIns="0" rIns="0" bIns="0" rtlCol="0" anchor="ctr"/>
          <a:lstStyle/>
          <a:p>
            <a:pPr indent="0" marL="0">
              <a:buNone/>
            </a:pPr>
            <a:r>
              <a:rPr lang="en-US" sz="950" i="1" dirty="0">
                <a:solidFill>
                  <a:srgbClr val="4A5A52"/>
                </a:solidFill>
                <a:latin typeface="Calibri" pitchFamily="34" charset="0"/>
                <a:ea typeface="Calibri" pitchFamily="34" charset="-122"/>
                <a:cs typeface="Calibri" pitchFamily="34" charset="-120"/>
              </a:rPr>
              <a:t>Funding and the role of the funder</a:t>
            </a:r>
            <a:endParaRPr lang="en-US" sz="950" dirty="0"/>
          </a:p>
        </p:txBody>
      </p:sp>
      <p:sp>
        <p:nvSpPr>
          <p:cNvPr id="32" name="Text 30"/>
          <p:cNvSpPr/>
          <p:nvPr/>
        </p:nvSpPr>
        <p:spPr>
          <a:xfrm>
            <a:off x="7223760" y="4005072"/>
            <a:ext cx="1280160" cy="310896"/>
          </a:xfrm>
          <a:prstGeom prst="roundRect">
            <a:avLst>
              <a:gd name="adj" fmla="val 44118"/>
            </a:avLst>
          </a:prstGeom>
          <a:solidFill>
            <a:srgbClr val="DCEFE3"/>
          </a:solidFill>
          <a:ln/>
        </p:spPr>
        <p:txBody>
          <a:bodyPr wrap="square" lIns="0" tIns="0" rIns="0" bIns="0" rtlCol="0" anchor="ctr"/>
          <a:lstStyle/>
          <a:p>
            <a:pPr algn="ctr" indent="0" marL="0">
              <a:buNone/>
            </a:pPr>
            <a:r>
              <a:rPr lang="en-US" sz="900" b="1" dirty="0">
                <a:solidFill>
                  <a:srgbClr val="036E3A"/>
                </a:solidFill>
                <a:latin typeface="Calibri" pitchFamily="34" charset="0"/>
                <a:ea typeface="Calibri" pitchFamily="34" charset="-122"/>
                <a:cs typeface="Calibri" pitchFamily="34" charset="-120"/>
              </a:rPr>
              <a:t>Item 18</a:t>
            </a:r>
            <a:endParaRPr lang="en-US" sz="900" dirty="0"/>
          </a:p>
        </p:txBody>
      </p:sp>
      <p:sp>
        <p:nvSpPr>
          <p:cNvPr id="33" name="Text 31"/>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34" name="Text 32"/>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ALREADY DONE THE WORK? MAP IT ACROSS.</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Where your PDSA project lands in SQUIRE</a:t>
            </a:r>
            <a:endParaRPr lang="en-US" sz="2200" dirty="0"/>
          </a:p>
        </p:txBody>
      </p:sp>
      <p:sp>
        <p:nvSpPr>
          <p:cNvPr id="4" name="Text 2"/>
          <p:cNvSpPr/>
          <p:nvPr/>
        </p:nvSpPr>
        <p:spPr>
          <a:xfrm>
            <a:off x="457200" y="868680"/>
            <a:ext cx="8229600" cy="274320"/>
          </a:xfrm>
          <a:prstGeom prst="rect">
            <a:avLst/>
          </a:prstGeom>
          <a:noFill/>
          <a:ln/>
        </p:spPr>
        <p:txBody>
          <a:bodyPr wrap="square" lIns="0" tIns="0" rIns="0" bIns="0" rtlCol="0" anchor="ctr"/>
          <a:lstStyle/>
          <a:p>
            <a:pPr indent="0" marL="0">
              <a:buNone/>
            </a:pPr>
            <a:r>
              <a:rPr lang="en-US" sz="1000" dirty="0">
                <a:solidFill>
                  <a:srgbClr val="1B1B1B"/>
                </a:solidFill>
                <a:latin typeface="Calibri" pitchFamily="34" charset="0"/>
                <a:ea typeface="Calibri" pitchFamily="34" charset="-122"/>
                <a:cs typeface="Calibri" pitchFamily="34" charset="-120"/>
              </a:rPr>
              <a:t>If you followed the 5 steps and their Plan–Do–Study–Act (PDSA) cycles, most SQUIRE items already exist in your project. This slide shows where each one goes.</a:t>
            </a:r>
            <a:endParaRPr lang="en-US" sz="1000" dirty="0"/>
          </a:p>
        </p:txBody>
      </p:sp>
      <p:sp>
        <p:nvSpPr>
          <p:cNvPr id="5" name="Shape 3"/>
          <p:cNvSpPr/>
          <p:nvPr/>
        </p:nvSpPr>
        <p:spPr>
          <a:xfrm>
            <a:off x="457200" y="1325880"/>
            <a:ext cx="1956816" cy="2788920"/>
          </a:xfrm>
          <a:prstGeom prst="roundRect">
            <a:avLst>
              <a:gd name="adj" fmla="val 3271"/>
            </a:avLst>
          </a:prstGeom>
          <a:solidFill>
            <a:srgbClr val="F1F6F2"/>
          </a:solidFill>
          <a:ln w="12700">
            <a:solidFill>
              <a:srgbClr val="F1F6F2"/>
            </a:solidFill>
            <a:prstDash val="solid"/>
          </a:ln>
        </p:spPr>
        <p:txBody>
          <a:bodyPr/>
          <a:p/>
        </p:txBody>
      </p:sp>
      <p:sp>
        <p:nvSpPr>
          <p:cNvPr id="6" name="Text 4"/>
          <p:cNvSpPr/>
          <p:nvPr/>
        </p:nvSpPr>
        <p:spPr>
          <a:xfrm>
            <a:off x="603504" y="1463040"/>
            <a:ext cx="1645920" cy="274320"/>
          </a:xfrm>
          <a:prstGeom prst="rect">
            <a:avLst/>
          </a:prstGeom>
          <a:noFill/>
          <a:ln/>
        </p:spPr>
        <p:txBody>
          <a:bodyPr wrap="square" lIns="0" tIns="0" rIns="0" bIns="0" rtlCol="0" anchor="ctr"/>
          <a:lstStyle/>
          <a:p>
            <a:pPr indent="0" marL="0">
              <a:buNone/>
            </a:pPr>
            <a:r>
              <a:rPr lang="en-US" sz="1250" b="1" spc="150" kern="0" dirty="0">
                <a:solidFill>
                  <a:srgbClr val="036E3A"/>
                </a:solidFill>
                <a:latin typeface="Calibri" pitchFamily="34" charset="0"/>
                <a:ea typeface="Calibri" pitchFamily="34" charset="-122"/>
                <a:cs typeface="Calibri" pitchFamily="34" charset="-120"/>
              </a:rPr>
              <a:t>PLAN</a:t>
            </a:r>
            <a:endParaRPr lang="en-US" sz="1250" dirty="0"/>
          </a:p>
        </p:txBody>
      </p:sp>
      <p:sp>
        <p:nvSpPr>
          <p:cNvPr id="7" name="Text 5"/>
          <p:cNvSpPr/>
          <p:nvPr/>
        </p:nvSpPr>
        <p:spPr>
          <a:xfrm>
            <a:off x="603504" y="1828800"/>
            <a:ext cx="1691640" cy="2148840"/>
          </a:xfrm>
          <a:prstGeom prst="rect">
            <a:avLst/>
          </a:prstGeom>
          <a:noFill/>
          <a:ln/>
        </p:spPr>
        <p:txBody>
          <a:bodyPr wrap="square" lIns="0" tIns="0" rIns="0" bIns="0" rtlCol="0" anchor="t"/>
          <a:lstStyle/>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3 · Problem description</a:t>
            </a:r>
            <a:endParaRPr lang="en-US" sz="860" dirty="0"/>
          </a:p>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4 · Available knowledge</a:t>
            </a:r>
            <a:endParaRPr lang="en-US" sz="860" dirty="0"/>
          </a:p>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5 · Rationale (driver diagram)</a:t>
            </a:r>
            <a:endParaRPr lang="en-US" sz="860" dirty="0"/>
          </a:p>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6 · Specific aims</a:t>
            </a:r>
            <a:endParaRPr lang="en-US" sz="860" dirty="0"/>
          </a:p>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7 · Context</a:t>
            </a:r>
            <a:endParaRPr lang="en-US" sz="860" dirty="0"/>
          </a:p>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10 · Measures</a:t>
            </a:r>
            <a:endParaRPr lang="en-US" sz="860" dirty="0"/>
          </a:p>
        </p:txBody>
      </p:sp>
      <p:sp>
        <p:nvSpPr>
          <p:cNvPr id="8" name="Shape 6"/>
          <p:cNvSpPr/>
          <p:nvPr/>
        </p:nvSpPr>
        <p:spPr>
          <a:xfrm>
            <a:off x="2560320" y="1325880"/>
            <a:ext cx="1956816" cy="2788920"/>
          </a:xfrm>
          <a:prstGeom prst="roundRect">
            <a:avLst>
              <a:gd name="adj" fmla="val 3271"/>
            </a:avLst>
          </a:prstGeom>
          <a:solidFill>
            <a:srgbClr val="F1F6F2"/>
          </a:solidFill>
          <a:ln w="12700">
            <a:solidFill>
              <a:srgbClr val="F1F6F2"/>
            </a:solidFill>
            <a:prstDash val="solid"/>
          </a:ln>
        </p:spPr>
        <p:txBody>
          <a:bodyPr/>
          <a:p/>
        </p:txBody>
      </p:sp>
      <p:sp>
        <p:nvSpPr>
          <p:cNvPr id="9" name="Text 7"/>
          <p:cNvSpPr/>
          <p:nvPr/>
        </p:nvSpPr>
        <p:spPr>
          <a:xfrm>
            <a:off x="2706624" y="1463040"/>
            <a:ext cx="1645920" cy="274320"/>
          </a:xfrm>
          <a:prstGeom prst="rect">
            <a:avLst/>
          </a:prstGeom>
          <a:noFill/>
          <a:ln/>
        </p:spPr>
        <p:txBody>
          <a:bodyPr wrap="square" lIns="0" tIns="0" rIns="0" bIns="0" rtlCol="0" anchor="ctr"/>
          <a:lstStyle/>
          <a:p>
            <a:pPr indent="0" marL="0">
              <a:buNone/>
            </a:pPr>
            <a:r>
              <a:rPr lang="en-US" sz="1250" b="1" spc="150" kern="0" dirty="0">
                <a:solidFill>
                  <a:srgbClr val="036E3A"/>
                </a:solidFill>
                <a:latin typeface="Calibri" pitchFamily="34" charset="0"/>
                <a:ea typeface="Calibri" pitchFamily="34" charset="-122"/>
                <a:cs typeface="Calibri" pitchFamily="34" charset="-120"/>
              </a:rPr>
              <a:t>DO</a:t>
            </a:r>
            <a:endParaRPr lang="en-US" sz="1250" dirty="0"/>
          </a:p>
        </p:txBody>
      </p:sp>
      <p:sp>
        <p:nvSpPr>
          <p:cNvPr id="10" name="Text 8"/>
          <p:cNvSpPr/>
          <p:nvPr/>
        </p:nvSpPr>
        <p:spPr>
          <a:xfrm>
            <a:off x="2706624" y="1828800"/>
            <a:ext cx="1691640" cy="2148840"/>
          </a:xfrm>
          <a:prstGeom prst="rect">
            <a:avLst/>
          </a:prstGeom>
          <a:noFill/>
          <a:ln/>
        </p:spPr>
        <p:txBody>
          <a:bodyPr wrap="square" lIns="0" tIns="0" rIns="0" bIns="0" rtlCol="0" anchor="t"/>
          <a:lstStyle/>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8 · Intervention(s)</a:t>
            </a:r>
            <a:endParaRPr lang="en-US" sz="860" dirty="0"/>
          </a:p>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13a · Evolution of the change</a:t>
            </a:r>
            <a:endParaRPr lang="en-US" sz="860" dirty="0"/>
          </a:p>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12 · Ethics and registration</a:t>
            </a:r>
            <a:endParaRPr lang="en-US" sz="860" dirty="0"/>
          </a:p>
        </p:txBody>
      </p:sp>
      <p:sp>
        <p:nvSpPr>
          <p:cNvPr id="11" name="Shape 9"/>
          <p:cNvSpPr/>
          <p:nvPr/>
        </p:nvSpPr>
        <p:spPr>
          <a:xfrm>
            <a:off x="4663440" y="1325880"/>
            <a:ext cx="1956816" cy="2788920"/>
          </a:xfrm>
          <a:prstGeom prst="roundRect">
            <a:avLst>
              <a:gd name="adj" fmla="val 3271"/>
            </a:avLst>
          </a:prstGeom>
          <a:solidFill>
            <a:srgbClr val="F1F6F2"/>
          </a:solidFill>
          <a:ln w="12700">
            <a:solidFill>
              <a:srgbClr val="F1F6F2"/>
            </a:solidFill>
            <a:prstDash val="solid"/>
          </a:ln>
        </p:spPr>
        <p:txBody>
          <a:bodyPr/>
          <a:p/>
        </p:txBody>
      </p:sp>
      <p:sp>
        <p:nvSpPr>
          <p:cNvPr id="12" name="Text 10"/>
          <p:cNvSpPr/>
          <p:nvPr/>
        </p:nvSpPr>
        <p:spPr>
          <a:xfrm>
            <a:off x="4809744" y="1463040"/>
            <a:ext cx="1645920" cy="274320"/>
          </a:xfrm>
          <a:prstGeom prst="rect">
            <a:avLst/>
          </a:prstGeom>
          <a:noFill/>
          <a:ln/>
        </p:spPr>
        <p:txBody>
          <a:bodyPr wrap="square" lIns="0" tIns="0" rIns="0" bIns="0" rtlCol="0" anchor="ctr"/>
          <a:lstStyle/>
          <a:p>
            <a:pPr indent="0" marL="0">
              <a:buNone/>
            </a:pPr>
            <a:r>
              <a:rPr lang="en-US" sz="1250" b="1" spc="150" kern="0" dirty="0">
                <a:solidFill>
                  <a:srgbClr val="036E3A"/>
                </a:solidFill>
                <a:latin typeface="Calibri" pitchFamily="34" charset="0"/>
                <a:ea typeface="Calibri" pitchFamily="34" charset="-122"/>
                <a:cs typeface="Calibri" pitchFamily="34" charset="-120"/>
              </a:rPr>
              <a:t>STUDY</a:t>
            </a:r>
            <a:endParaRPr lang="en-US" sz="1250" dirty="0"/>
          </a:p>
        </p:txBody>
      </p:sp>
      <p:sp>
        <p:nvSpPr>
          <p:cNvPr id="13" name="Text 11"/>
          <p:cNvSpPr/>
          <p:nvPr/>
        </p:nvSpPr>
        <p:spPr>
          <a:xfrm>
            <a:off x="4809744" y="1828800"/>
            <a:ext cx="1691640" cy="2148840"/>
          </a:xfrm>
          <a:prstGeom prst="rect">
            <a:avLst/>
          </a:prstGeom>
          <a:noFill/>
          <a:ln/>
        </p:spPr>
        <p:txBody>
          <a:bodyPr wrap="square" lIns="0" tIns="0" rIns="0" bIns="0" rtlCol="0" anchor="t"/>
          <a:lstStyle/>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9 · Study of the intervention</a:t>
            </a:r>
            <a:endParaRPr lang="en-US" sz="860" dirty="0"/>
          </a:p>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11 · Analysis</a:t>
            </a:r>
            <a:endParaRPr lang="en-US" sz="860" dirty="0"/>
          </a:p>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13b to 13f · Results and surprises</a:t>
            </a:r>
            <a:endParaRPr lang="en-US" sz="860" dirty="0"/>
          </a:p>
        </p:txBody>
      </p:sp>
      <p:sp>
        <p:nvSpPr>
          <p:cNvPr id="14" name="Shape 12"/>
          <p:cNvSpPr/>
          <p:nvPr/>
        </p:nvSpPr>
        <p:spPr>
          <a:xfrm>
            <a:off x="6766560" y="1325880"/>
            <a:ext cx="1956816" cy="2788920"/>
          </a:xfrm>
          <a:prstGeom prst="roundRect">
            <a:avLst>
              <a:gd name="adj" fmla="val 3271"/>
            </a:avLst>
          </a:prstGeom>
          <a:solidFill>
            <a:srgbClr val="F1F6F2"/>
          </a:solidFill>
          <a:ln w="12700">
            <a:solidFill>
              <a:srgbClr val="F1F6F2"/>
            </a:solidFill>
            <a:prstDash val="solid"/>
          </a:ln>
        </p:spPr>
        <p:txBody>
          <a:bodyPr/>
          <a:p/>
        </p:txBody>
      </p:sp>
      <p:sp>
        <p:nvSpPr>
          <p:cNvPr id="15" name="Text 13"/>
          <p:cNvSpPr/>
          <p:nvPr/>
        </p:nvSpPr>
        <p:spPr>
          <a:xfrm>
            <a:off x="6912864" y="1463040"/>
            <a:ext cx="1645920" cy="274320"/>
          </a:xfrm>
          <a:prstGeom prst="rect">
            <a:avLst/>
          </a:prstGeom>
          <a:noFill/>
          <a:ln/>
        </p:spPr>
        <p:txBody>
          <a:bodyPr wrap="square" lIns="0" tIns="0" rIns="0" bIns="0" rtlCol="0" anchor="ctr"/>
          <a:lstStyle/>
          <a:p>
            <a:pPr indent="0" marL="0">
              <a:buNone/>
            </a:pPr>
            <a:r>
              <a:rPr lang="en-US" sz="1250" b="1" spc="150" kern="0" dirty="0">
                <a:solidFill>
                  <a:srgbClr val="036E3A"/>
                </a:solidFill>
                <a:latin typeface="Calibri" pitchFamily="34" charset="0"/>
                <a:ea typeface="Calibri" pitchFamily="34" charset="-122"/>
                <a:cs typeface="Calibri" pitchFamily="34" charset="-120"/>
              </a:rPr>
              <a:t>ACT</a:t>
            </a:r>
            <a:endParaRPr lang="en-US" sz="1250" dirty="0"/>
          </a:p>
        </p:txBody>
      </p:sp>
      <p:sp>
        <p:nvSpPr>
          <p:cNvPr id="16" name="Text 14"/>
          <p:cNvSpPr/>
          <p:nvPr/>
        </p:nvSpPr>
        <p:spPr>
          <a:xfrm>
            <a:off x="6912864" y="1828800"/>
            <a:ext cx="1691640" cy="2148840"/>
          </a:xfrm>
          <a:prstGeom prst="rect">
            <a:avLst/>
          </a:prstGeom>
          <a:noFill/>
          <a:ln/>
        </p:spPr>
        <p:txBody>
          <a:bodyPr wrap="square" lIns="0" tIns="0" rIns="0" bIns="0" rtlCol="0" anchor="t"/>
          <a:lstStyle/>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14 · Summary</a:t>
            </a:r>
            <a:endParaRPr lang="en-US" sz="860" dirty="0"/>
          </a:p>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15 · Interpretation</a:t>
            </a:r>
            <a:endParaRPr lang="en-US" sz="860" dirty="0"/>
          </a:p>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16 · Limitations</a:t>
            </a:r>
            <a:endParaRPr lang="en-US" sz="860" dirty="0"/>
          </a:p>
          <a:p>
            <a:pPr indent="0" marL="0">
              <a:spcAft>
                <a:spcPts val="400"/>
              </a:spcAft>
              <a:buNone/>
            </a:pPr>
            <a:r>
              <a:rPr lang="en-US" sz="860" dirty="0">
                <a:solidFill>
                  <a:srgbClr val="1B1B1B"/>
                </a:solidFill>
                <a:latin typeface="Calibri" pitchFamily="34" charset="0"/>
                <a:ea typeface="Calibri" pitchFamily="34" charset="-122"/>
                <a:cs typeface="Calibri" pitchFamily="34" charset="-120"/>
              </a:rPr>
              <a:t>17 · Conclusions and next steps</a:t>
            </a:r>
            <a:endParaRPr lang="en-US" sz="860" dirty="0"/>
          </a:p>
        </p:txBody>
      </p:sp>
      <p:sp>
        <p:nvSpPr>
          <p:cNvPr id="17" name="Text 15"/>
          <p:cNvSpPr/>
          <p:nvPr/>
        </p:nvSpPr>
        <p:spPr>
          <a:xfrm>
            <a:off x="457200" y="4297680"/>
            <a:ext cx="8229600" cy="256032"/>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Items 1 to 2 (Title and abstract) and 18 (Funding) sit outside the cycle, so write them last.</a:t>
            </a:r>
            <a:endParaRPr lang="en-US" sz="850" dirty="0"/>
          </a:p>
        </p:txBody>
      </p:sp>
      <p:sp>
        <p:nvSpPr>
          <p:cNvPr id="18" name="Text 16"/>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9" name="Text 17"/>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SECTION: TITLE AND ABSTRACT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Making your work findable</a:t>
            </a:r>
            <a:endParaRPr lang="en-US" sz="2200" dirty="0"/>
          </a:p>
        </p:txBody>
      </p:sp>
      <p:sp>
        <p:nvSpPr>
          <p:cNvPr id="4" name="Text 2"/>
          <p:cNvSpPr/>
          <p:nvPr/>
        </p:nvSpPr>
        <p:spPr>
          <a:xfrm>
            <a:off x="7682789" y="292608"/>
            <a:ext cx="1004011"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ITEMS 1 TO 2</a:t>
            </a:r>
            <a:endParaRPr lang="en-US" sz="900" dirty="0"/>
          </a:p>
        </p:txBody>
      </p:sp>
      <p:sp>
        <p:nvSpPr>
          <p:cNvPr id="5" name="Shape 3"/>
          <p:cNvSpPr/>
          <p:nvPr/>
        </p:nvSpPr>
        <p:spPr>
          <a:xfrm>
            <a:off x="45720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6" name="Text 4"/>
          <p:cNvSpPr/>
          <p:nvPr/>
        </p:nvSpPr>
        <p:spPr>
          <a:xfrm>
            <a:off x="621792" y="1078992"/>
            <a:ext cx="779069"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1</a:t>
            </a:r>
            <a:endParaRPr lang="en-US" sz="850" dirty="0"/>
          </a:p>
        </p:txBody>
      </p:sp>
      <p:sp>
        <p:nvSpPr>
          <p:cNvPr id="7" name="Text 5"/>
          <p:cNvSpPr/>
          <p:nvPr/>
        </p:nvSpPr>
        <p:spPr>
          <a:xfrm>
            <a:off x="1510589" y="1060704"/>
            <a:ext cx="2787091"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Title</a:t>
            </a:r>
            <a:endParaRPr lang="en-US" sz="1250" dirty="0"/>
          </a:p>
        </p:txBody>
      </p:sp>
      <p:sp>
        <p:nvSpPr>
          <p:cNvPr id="8" name="Text 6"/>
          <p:cNvSpPr/>
          <p:nvPr/>
        </p:nvSpPr>
        <p:spPr>
          <a:xfrm>
            <a:off x="62179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Show in the title that this is a healthcare improvement initiative.</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Use the pattern: “Improving [thing] on [ward]”.</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Include the words ‘quality improvement’.</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Keep it under ~15 words.</a:t>
            </a:r>
            <a:endParaRPr lang="en-US" sz="750" dirty="0"/>
          </a:p>
        </p:txBody>
      </p:sp>
      <p:sp>
        <p:nvSpPr>
          <p:cNvPr id="9" name="Shape 7"/>
          <p:cNvSpPr/>
          <p:nvPr/>
        </p:nvSpPr>
        <p:spPr>
          <a:xfrm>
            <a:off x="466344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10" name="Text 8"/>
          <p:cNvSpPr/>
          <p:nvPr/>
        </p:nvSpPr>
        <p:spPr>
          <a:xfrm>
            <a:off x="4828032" y="1078992"/>
            <a:ext cx="779069"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2</a:t>
            </a:r>
            <a:endParaRPr lang="en-US" sz="850" dirty="0"/>
          </a:p>
        </p:txBody>
      </p:sp>
      <p:sp>
        <p:nvSpPr>
          <p:cNvPr id="11" name="Text 9"/>
          <p:cNvSpPr/>
          <p:nvPr/>
        </p:nvSpPr>
        <p:spPr>
          <a:xfrm>
            <a:off x="5716829" y="1060704"/>
            <a:ext cx="2787091"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Abstract</a:t>
            </a:r>
            <a:endParaRPr lang="en-US" sz="1250" dirty="0"/>
          </a:p>
        </p:txBody>
      </p:sp>
      <p:sp>
        <p:nvSpPr>
          <p:cNvPr id="12" name="Text 10"/>
          <p:cNvSpPr/>
          <p:nvPr/>
        </p:nvSpPr>
        <p:spPr>
          <a:xfrm>
            <a:off x="482803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A structured summary (background, local problem, methods, interventions, results, conclusions) that others can find by searching.</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Write it last, when it is much easier.</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One or two sentences per heading.</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≈250 words, and stop.</a:t>
            </a:r>
            <a:endParaRPr lang="en-US" sz="750" dirty="0"/>
          </a:p>
        </p:txBody>
      </p:sp>
      <p:sp>
        <p:nvSpPr>
          <p:cNvPr id="14" name="Text 11"/>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5" name="Text 12"/>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SECTION: INTRODUCTION, “WHY DID YOU START?”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The problem and what’s known</a:t>
            </a:r>
            <a:endParaRPr lang="en-US" sz="2200" dirty="0"/>
          </a:p>
        </p:txBody>
      </p:sp>
      <p:sp>
        <p:nvSpPr>
          <p:cNvPr id="4" name="Text 2"/>
          <p:cNvSpPr/>
          <p:nvPr/>
        </p:nvSpPr>
        <p:spPr>
          <a:xfrm>
            <a:off x="7682789" y="292608"/>
            <a:ext cx="1004011"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ITEMS 3 TO 4</a:t>
            </a:r>
            <a:endParaRPr lang="en-US" sz="900" dirty="0"/>
          </a:p>
        </p:txBody>
      </p:sp>
      <p:sp>
        <p:nvSpPr>
          <p:cNvPr id="5" name="Shape 3"/>
          <p:cNvSpPr/>
          <p:nvPr/>
        </p:nvSpPr>
        <p:spPr>
          <a:xfrm>
            <a:off x="45720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6" name="Text 4"/>
          <p:cNvSpPr/>
          <p:nvPr/>
        </p:nvSpPr>
        <p:spPr>
          <a:xfrm>
            <a:off x="621792" y="1078992"/>
            <a:ext cx="779069"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3</a:t>
            </a:r>
            <a:endParaRPr lang="en-US" sz="850" dirty="0"/>
          </a:p>
        </p:txBody>
      </p:sp>
      <p:sp>
        <p:nvSpPr>
          <p:cNvPr id="7" name="Text 5"/>
          <p:cNvSpPr/>
          <p:nvPr/>
        </p:nvSpPr>
        <p:spPr>
          <a:xfrm>
            <a:off x="1510589" y="1060704"/>
            <a:ext cx="2787091"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Problem description</a:t>
            </a:r>
            <a:endParaRPr lang="en-US" sz="1250" dirty="0"/>
          </a:p>
        </p:txBody>
      </p:sp>
      <p:sp>
        <p:nvSpPr>
          <p:cNvPr id="8" name="Text 6"/>
          <p:cNvSpPr/>
          <p:nvPr/>
        </p:nvSpPr>
        <p:spPr>
          <a:xfrm>
            <a:off x="62179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The nature and significance of the local problem.</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One local number is more useful than a national figure. No data? Count 20 sets of notes.</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Say who it affects and how often.</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Describe the problem, and leave your solution until later.</a:t>
            </a:r>
            <a:endParaRPr lang="en-US" sz="750" dirty="0"/>
          </a:p>
        </p:txBody>
      </p:sp>
      <p:sp>
        <p:nvSpPr>
          <p:cNvPr id="9" name="Shape 7"/>
          <p:cNvSpPr/>
          <p:nvPr/>
        </p:nvSpPr>
        <p:spPr>
          <a:xfrm>
            <a:off x="466344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10" name="Text 8"/>
          <p:cNvSpPr/>
          <p:nvPr/>
        </p:nvSpPr>
        <p:spPr>
          <a:xfrm>
            <a:off x="4828032" y="1078992"/>
            <a:ext cx="779069"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4</a:t>
            </a:r>
            <a:endParaRPr lang="en-US" sz="850" dirty="0"/>
          </a:p>
        </p:txBody>
      </p:sp>
      <p:sp>
        <p:nvSpPr>
          <p:cNvPr id="11" name="Text 9"/>
          <p:cNvSpPr/>
          <p:nvPr/>
        </p:nvSpPr>
        <p:spPr>
          <a:xfrm>
            <a:off x="5716829" y="1060704"/>
            <a:ext cx="2787091"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Available knowledge</a:t>
            </a:r>
            <a:endParaRPr lang="en-US" sz="1250" dirty="0"/>
          </a:p>
        </p:txBody>
      </p:sp>
      <p:sp>
        <p:nvSpPr>
          <p:cNvPr id="12" name="Text 10"/>
          <p:cNvSpPr/>
          <p:nvPr/>
        </p:nvSpPr>
        <p:spPr>
          <a:xfrm>
            <a:off x="482803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A short summary of what’s already known, including similar previous work.</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Three sources are plenty: a guideline, a similar project, one paper.</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One short paragraph; no literature review needed.</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Ask a senior what’s been tried locally before.</a:t>
            </a:r>
            <a:endParaRPr lang="en-US" sz="750" dirty="0"/>
          </a:p>
        </p:txBody>
      </p:sp>
      <p:sp>
        <p:nvSpPr>
          <p:cNvPr id="14" name="Text 11"/>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5" name="Text 12"/>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SECTION: INTRODUCTION, “WHY DID YOU START?”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Why this change, and what for</a:t>
            </a:r>
            <a:endParaRPr lang="en-US" sz="2200" dirty="0"/>
          </a:p>
        </p:txBody>
      </p:sp>
      <p:sp>
        <p:nvSpPr>
          <p:cNvPr id="4" name="Text 2"/>
          <p:cNvSpPr/>
          <p:nvPr/>
        </p:nvSpPr>
        <p:spPr>
          <a:xfrm>
            <a:off x="7682789" y="292608"/>
            <a:ext cx="1004011"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ITEMS 5 TO 6</a:t>
            </a:r>
            <a:endParaRPr lang="en-US" sz="900" dirty="0"/>
          </a:p>
        </p:txBody>
      </p:sp>
      <p:sp>
        <p:nvSpPr>
          <p:cNvPr id="5" name="Shape 3"/>
          <p:cNvSpPr/>
          <p:nvPr/>
        </p:nvSpPr>
        <p:spPr>
          <a:xfrm>
            <a:off x="45720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6" name="Text 4"/>
          <p:cNvSpPr/>
          <p:nvPr/>
        </p:nvSpPr>
        <p:spPr>
          <a:xfrm>
            <a:off x="621792" y="1078992"/>
            <a:ext cx="779069"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5</a:t>
            </a:r>
            <a:endParaRPr lang="en-US" sz="850" dirty="0"/>
          </a:p>
        </p:txBody>
      </p:sp>
      <p:sp>
        <p:nvSpPr>
          <p:cNvPr id="7" name="Text 5"/>
          <p:cNvSpPr/>
          <p:nvPr/>
        </p:nvSpPr>
        <p:spPr>
          <a:xfrm>
            <a:off x="1510589" y="1060704"/>
            <a:ext cx="2787091"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Rationale</a:t>
            </a:r>
            <a:endParaRPr lang="en-US" sz="1250" dirty="0"/>
          </a:p>
        </p:txBody>
      </p:sp>
      <p:sp>
        <p:nvSpPr>
          <p:cNvPr id="8" name="Text 6"/>
          <p:cNvSpPr/>
          <p:nvPr/>
        </p:nvSpPr>
        <p:spPr>
          <a:xfrm>
            <a:off x="62179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Your reasoning (the framework and assumptions) for why the change was expected to work.</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Finish this sentence: “We think [change] will improve [problem] because…”</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That sentence is your rationale.</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A 15-minute whiteboard driver diagram is enough. Photograph it.</a:t>
            </a:r>
            <a:endParaRPr lang="en-US" sz="750" dirty="0"/>
          </a:p>
          <a:p>
            <a:pPr marL="342900" indent="-342900">
              <a:spcAft>
                <a:spcPts val="250"/>
              </a:spcAft>
              <a:buSzPct val="100000"/>
              <a:buChar char="–"/>
            </a:pPr>
            <a:r>
              <a:rPr lang="en-US" sz="900" b="1" u="sng" dirty="0">
                <a:solidFill>
                  <a:srgbClr val="036E3A"/>
                </a:solidFill>
                <a:latin typeface="Calibri" pitchFamily="34" charset="0"/>
                <a:ea typeface="Calibri" pitchFamily="34" charset="-122"/>
                <a:cs typeface="Calibri" pitchFamily="34" charset="-120"/>
                <a:hlinkClick r:id="rId1">
                  <a:extLst>
                    <a:ext uri="{A12FA001-AC4F-418D-AE19-62706E023703}">
                      <ahyp:hlinkClr xmlns:ahyp="http://schemas.microsoft.com/office/drawing/2018/hyperlinkcolor" val="tx"/>
                    </a:ext>
                  </a:extLst>
                </a:hlinkClick>
              </a:rPr>
              <a:t>Then make it presentable → aimqa.github.io/Test-/diagram-tool.html</a:t>
            </a:r>
            <a:endParaRPr lang="en-US" sz="750" dirty="0"/>
          </a:p>
        </p:txBody>
      </p:sp>
      <p:sp>
        <p:nvSpPr>
          <p:cNvPr id="9" name="Shape 7"/>
          <p:cNvSpPr/>
          <p:nvPr/>
        </p:nvSpPr>
        <p:spPr>
          <a:xfrm>
            <a:off x="466344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10" name="Text 8"/>
          <p:cNvSpPr/>
          <p:nvPr/>
        </p:nvSpPr>
        <p:spPr>
          <a:xfrm>
            <a:off x="4828032" y="1078992"/>
            <a:ext cx="779069"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6</a:t>
            </a:r>
            <a:endParaRPr lang="en-US" sz="850" dirty="0"/>
          </a:p>
        </p:txBody>
      </p:sp>
      <p:sp>
        <p:nvSpPr>
          <p:cNvPr id="11" name="Text 9"/>
          <p:cNvSpPr/>
          <p:nvPr/>
        </p:nvSpPr>
        <p:spPr>
          <a:xfrm>
            <a:off x="5716829" y="1060704"/>
            <a:ext cx="2787091"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Specific aims</a:t>
            </a:r>
            <a:endParaRPr lang="en-US" sz="1250" dirty="0"/>
          </a:p>
        </p:txBody>
      </p:sp>
      <p:sp>
        <p:nvSpPr>
          <p:cNvPr id="12" name="Text 10"/>
          <p:cNvSpPr/>
          <p:nvPr/>
        </p:nvSpPr>
        <p:spPr>
          <a:xfrm>
            <a:off x="482803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The purpose of the project and of this report.</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Template: increase/reduce [measure] from [X] to [Y] by [date].</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Keep it modest: one ward and one clear improvement.</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Check: could someone else tell if you achieved it?</a:t>
            </a:r>
            <a:endParaRPr lang="en-US" sz="750" dirty="0"/>
          </a:p>
        </p:txBody>
      </p:sp>
      <p:sp>
        <p:nvSpPr>
          <p:cNvPr id="14" name="Text 11"/>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5" name="Text 12"/>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
        <p:nvSpPr>
          <p:cNvPr id="16" name="Text 13"/>
          <p:cNvSpPr/>
          <p:nvPr/>
        </p:nvSpPr>
        <p:spPr>
          <a:xfrm>
            <a:off x="457200" y="4526280"/>
            <a:ext cx="8229600" cy="237744"/>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WHO QUALITY LENS</a:t>
            </a:r>
            <a:pPr indent="0" marL="0">
              <a:buNone/>
            </a:pPr>
            <a:r>
              <a:rPr lang="en-US" sz="900" b="1" dirty="0">
                <a:solidFill>
                  <a:srgbClr val="1B1B1B"/>
                </a:solidFill>
                <a:latin typeface="Calibri" pitchFamily="34" charset="0"/>
                <a:ea typeface="Calibri" pitchFamily="34" charset="-122"/>
                <a:cs typeface="Calibri" pitchFamily="34" charset="-120"/>
              </a:rPr>
              <a:t>   World Health Organization domains (aim at one or more):  Effective · Safe · People-centred · Timely · Equitable · Integrated · Efficient    </a:t>
            </a:r>
            <a:pPr indent="0" marL="0">
              <a:buNone/>
            </a:pPr>
            <a:r>
              <a:rPr lang="en-US" sz="850" b="1" u="sng" dirty="0">
                <a:solidFill>
                  <a:srgbClr val="036E3A"/>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who.int</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SECTION: METHODS, “WHAT DID YOU DO?”</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Where you worked and what you changed</a:t>
            </a:r>
            <a:endParaRPr lang="en-US" sz="2200" dirty="0"/>
          </a:p>
        </p:txBody>
      </p:sp>
      <p:sp>
        <p:nvSpPr>
          <p:cNvPr id="4" name="Text 2"/>
          <p:cNvSpPr/>
          <p:nvPr/>
        </p:nvSpPr>
        <p:spPr>
          <a:xfrm>
            <a:off x="7682789" y="292608"/>
            <a:ext cx="1004011"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ITEMS 7 TO 8</a:t>
            </a:r>
            <a:endParaRPr lang="en-US" sz="900" dirty="0"/>
          </a:p>
        </p:txBody>
      </p:sp>
      <p:sp>
        <p:nvSpPr>
          <p:cNvPr id="5" name="Shape 3"/>
          <p:cNvSpPr/>
          <p:nvPr/>
        </p:nvSpPr>
        <p:spPr>
          <a:xfrm>
            <a:off x="45720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6" name="Text 4"/>
          <p:cNvSpPr/>
          <p:nvPr/>
        </p:nvSpPr>
        <p:spPr>
          <a:xfrm>
            <a:off x="621792" y="1078992"/>
            <a:ext cx="779069"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7</a:t>
            </a:r>
            <a:endParaRPr lang="en-US" sz="850" dirty="0"/>
          </a:p>
        </p:txBody>
      </p:sp>
      <p:sp>
        <p:nvSpPr>
          <p:cNvPr id="7" name="Text 5"/>
          <p:cNvSpPr/>
          <p:nvPr/>
        </p:nvSpPr>
        <p:spPr>
          <a:xfrm>
            <a:off x="1510589" y="1060704"/>
            <a:ext cx="2787091"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Context</a:t>
            </a:r>
            <a:endParaRPr lang="en-US" sz="1250" dirty="0"/>
          </a:p>
        </p:txBody>
      </p:sp>
      <p:sp>
        <p:nvSpPr>
          <p:cNvPr id="8" name="Text 6"/>
          <p:cNvSpPr/>
          <p:nvPr/>
        </p:nvSpPr>
        <p:spPr>
          <a:xfrm>
            <a:off x="62179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The local environment, physical and cultural, noted at the start.</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Describe your ward as if briefing a new starter.</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A few bullets: patients, staffing, pressures.</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Write it at the start instead of from memory later.</a:t>
            </a:r>
            <a:endParaRPr lang="en-US" sz="750" dirty="0"/>
          </a:p>
        </p:txBody>
      </p:sp>
      <p:sp>
        <p:nvSpPr>
          <p:cNvPr id="9" name="Shape 7"/>
          <p:cNvSpPr/>
          <p:nvPr/>
        </p:nvSpPr>
        <p:spPr>
          <a:xfrm>
            <a:off x="466344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10" name="Text 8"/>
          <p:cNvSpPr/>
          <p:nvPr/>
        </p:nvSpPr>
        <p:spPr>
          <a:xfrm>
            <a:off x="4828032" y="1078992"/>
            <a:ext cx="779069"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8</a:t>
            </a:r>
            <a:endParaRPr lang="en-US" sz="850" dirty="0"/>
          </a:p>
        </p:txBody>
      </p:sp>
      <p:sp>
        <p:nvSpPr>
          <p:cNvPr id="11" name="Text 9"/>
          <p:cNvSpPr/>
          <p:nvPr/>
        </p:nvSpPr>
        <p:spPr>
          <a:xfrm>
            <a:off x="5716829" y="1060704"/>
            <a:ext cx="2787091"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Intervention(s)</a:t>
            </a:r>
            <a:endParaRPr lang="en-US" sz="1250" dirty="0"/>
          </a:p>
        </p:txBody>
      </p:sp>
      <p:sp>
        <p:nvSpPr>
          <p:cNvPr id="12" name="Text 10"/>
          <p:cNvSpPr/>
          <p:nvPr/>
        </p:nvSpPr>
        <p:spPr>
          <a:xfrm>
            <a:off x="482803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The change, described in enough detail for others to reproduce it, and who was involved.</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List each part, such as a poster, a checklist, teaching or an order set.</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Could another ward copy it from your description alone?</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Say who did what, using roles instead of names.</a:t>
            </a:r>
            <a:endParaRPr lang="en-US" sz="750" dirty="0"/>
          </a:p>
        </p:txBody>
      </p:sp>
      <p:sp>
        <p:nvSpPr>
          <p:cNvPr id="14" name="Text 11"/>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5" name="Text 12"/>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SECTION: METHODS, “WHAT DID YOU DO?”</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Proving impact and choosing measures</a:t>
            </a:r>
            <a:endParaRPr lang="en-US" sz="2200" dirty="0"/>
          </a:p>
        </p:txBody>
      </p:sp>
      <p:sp>
        <p:nvSpPr>
          <p:cNvPr id="4" name="Text 2"/>
          <p:cNvSpPr/>
          <p:nvPr/>
        </p:nvSpPr>
        <p:spPr>
          <a:xfrm>
            <a:off x="7607808" y="292608"/>
            <a:ext cx="1078992"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ITEMS 9 TO 10</a:t>
            </a:r>
            <a:endParaRPr lang="en-US" sz="900" dirty="0"/>
          </a:p>
        </p:txBody>
      </p:sp>
      <p:sp>
        <p:nvSpPr>
          <p:cNvPr id="5" name="Shape 3"/>
          <p:cNvSpPr/>
          <p:nvPr/>
        </p:nvSpPr>
        <p:spPr>
          <a:xfrm>
            <a:off x="45720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6" name="Text 4"/>
          <p:cNvSpPr/>
          <p:nvPr/>
        </p:nvSpPr>
        <p:spPr>
          <a:xfrm>
            <a:off x="621792" y="1078992"/>
            <a:ext cx="779069"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9</a:t>
            </a:r>
            <a:endParaRPr lang="en-US" sz="850" dirty="0"/>
          </a:p>
        </p:txBody>
      </p:sp>
      <p:sp>
        <p:nvSpPr>
          <p:cNvPr id="7" name="Text 5"/>
          <p:cNvSpPr/>
          <p:nvPr/>
        </p:nvSpPr>
        <p:spPr>
          <a:xfrm>
            <a:off x="1510589" y="1060704"/>
            <a:ext cx="2787091"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Study of the intervention</a:t>
            </a:r>
            <a:endParaRPr lang="en-US" sz="1250" dirty="0"/>
          </a:p>
        </p:txBody>
      </p:sp>
      <p:sp>
        <p:nvSpPr>
          <p:cNvPr id="8" name="Text 6"/>
          <p:cNvSpPr/>
          <p:nvPr/>
        </p:nvSpPr>
        <p:spPr>
          <a:xfrm>
            <a:off x="62179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Your approach for assessing impact, and for showing that the outcomes were due to your change.</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Before-and-after comparison is fine for a first QIP.</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Note whether the improvement began when your change did.</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Mention anything else that changed at the same time, instead of overclaiming.</a:t>
            </a:r>
            <a:endParaRPr lang="en-US" sz="750" dirty="0"/>
          </a:p>
        </p:txBody>
      </p:sp>
      <p:sp>
        <p:nvSpPr>
          <p:cNvPr id="9" name="Shape 7"/>
          <p:cNvSpPr/>
          <p:nvPr/>
        </p:nvSpPr>
        <p:spPr>
          <a:xfrm>
            <a:off x="466344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10" name="Text 8"/>
          <p:cNvSpPr/>
          <p:nvPr/>
        </p:nvSpPr>
        <p:spPr>
          <a:xfrm>
            <a:off x="4828032" y="1078992"/>
            <a:ext cx="854050"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10</a:t>
            </a:r>
            <a:endParaRPr lang="en-US" sz="850" dirty="0"/>
          </a:p>
        </p:txBody>
      </p:sp>
      <p:sp>
        <p:nvSpPr>
          <p:cNvPr id="11" name="Text 9"/>
          <p:cNvSpPr/>
          <p:nvPr/>
        </p:nvSpPr>
        <p:spPr>
          <a:xfrm>
            <a:off x="5791810" y="1060704"/>
            <a:ext cx="2712110"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Measures</a:t>
            </a:r>
            <a:endParaRPr lang="en-US" sz="1250" dirty="0"/>
          </a:p>
        </p:txBody>
      </p:sp>
      <p:sp>
        <p:nvSpPr>
          <p:cNvPr id="12" name="Text 10"/>
          <p:cNvSpPr/>
          <p:nvPr/>
        </p:nvSpPr>
        <p:spPr>
          <a:xfrm>
            <a:off x="482803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The process and outcome measures chosen, with clear definitions, plus how context was tracked and data checked.</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One outcome, one process and one balancing measure are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Define exactly what counts, so 2 people get the same number.</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Small samples are fine: 10 to 20 cases per time point.</a:t>
            </a:r>
            <a:endParaRPr lang="en-US" sz="750" dirty="0"/>
          </a:p>
        </p:txBody>
      </p:sp>
      <p:sp>
        <p:nvSpPr>
          <p:cNvPr id="14" name="Text 11"/>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5" name="Text 12"/>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SECTION: METHODS, “WHAT DID YOU DO?”</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A simple way to make sense of the data</a:t>
            </a:r>
            <a:endParaRPr lang="en-US" sz="2200" dirty="0"/>
          </a:p>
        </p:txBody>
      </p:sp>
      <p:sp>
        <p:nvSpPr>
          <p:cNvPr id="4" name="Text 2"/>
          <p:cNvSpPr/>
          <p:nvPr/>
        </p:nvSpPr>
        <p:spPr>
          <a:xfrm>
            <a:off x="7532827" y="292608"/>
            <a:ext cx="1153973"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ITEMS 11 TO 12</a:t>
            </a:r>
            <a:endParaRPr lang="en-US" sz="900" dirty="0"/>
          </a:p>
        </p:txBody>
      </p:sp>
      <p:sp>
        <p:nvSpPr>
          <p:cNvPr id="5" name="Shape 3"/>
          <p:cNvSpPr/>
          <p:nvPr/>
        </p:nvSpPr>
        <p:spPr>
          <a:xfrm>
            <a:off x="45720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6" name="Text 4"/>
          <p:cNvSpPr/>
          <p:nvPr/>
        </p:nvSpPr>
        <p:spPr>
          <a:xfrm>
            <a:off x="621792" y="1078992"/>
            <a:ext cx="854050"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11</a:t>
            </a:r>
            <a:endParaRPr lang="en-US" sz="850" dirty="0"/>
          </a:p>
        </p:txBody>
      </p:sp>
      <p:sp>
        <p:nvSpPr>
          <p:cNvPr id="7" name="Text 5"/>
          <p:cNvSpPr/>
          <p:nvPr/>
        </p:nvSpPr>
        <p:spPr>
          <a:xfrm>
            <a:off x="1585570" y="1060704"/>
            <a:ext cx="2712110"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Analysis</a:t>
            </a:r>
            <a:endParaRPr lang="en-US" sz="1250" dirty="0"/>
          </a:p>
        </p:txBody>
      </p:sp>
      <p:sp>
        <p:nvSpPr>
          <p:cNvPr id="8" name="Text 6"/>
          <p:cNvSpPr/>
          <p:nvPr/>
        </p:nvSpPr>
        <p:spPr>
          <a:xfrm>
            <a:off x="62179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The methods (numbers and words) used to draw conclusions, including how you looked at change over time.</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Plot your measure over time on an Excel run chart. No statistics are needed.</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Mark on the chart when you made your change.</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Group any feedback into 2 or 3 themes.</a:t>
            </a:r>
            <a:endParaRPr lang="en-US" sz="750" dirty="0"/>
          </a:p>
        </p:txBody>
      </p:sp>
      <p:sp>
        <p:nvSpPr>
          <p:cNvPr id="9" name="Shape 7"/>
          <p:cNvSpPr/>
          <p:nvPr/>
        </p:nvSpPr>
        <p:spPr>
          <a:xfrm>
            <a:off x="466344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10" name="Text 8"/>
          <p:cNvSpPr/>
          <p:nvPr/>
        </p:nvSpPr>
        <p:spPr>
          <a:xfrm>
            <a:off x="4828032" y="1078992"/>
            <a:ext cx="854050"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12</a:t>
            </a:r>
            <a:endParaRPr lang="en-US" sz="850" dirty="0"/>
          </a:p>
        </p:txBody>
      </p:sp>
      <p:sp>
        <p:nvSpPr>
          <p:cNvPr id="11" name="Text 9"/>
          <p:cNvSpPr/>
          <p:nvPr/>
        </p:nvSpPr>
        <p:spPr>
          <a:xfrm>
            <a:off x="5791810" y="1060704"/>
            <a:ext cx="2712110"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Ethical considerations</a:t>
            </a:r>
            <a:endParaRPr lang="en-US" sz="1250" dirty="0"/>
          </a:p>
        </p:txBody>
      </p:sp>
      <p:sp>
        <p:nvSpPr>
          <p:cNvPr id="12" name="Text 10"/>
          <p:cNvSpPr/>
          <p:nvPr/>
        </p:nvSpPr>
        <p:spPr>
          <a:xfrm>
            <a:off x="482803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The ethical aspects of doing and studying the work, including registration or review, and any conflicts of interest.</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Register with your trust’s clinical audit or QI office before you start.</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Collect counts without names, and no identifiable data you do not need.</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“No conflicts of interest” still needs saying.</a:t>
            </a:r>
            <a:endParaRPr lang="en-US" sz="750" dirty="0"/>
          </a:p>
        </p:txBody>
      </p:sp>
      <p:sp>
        <p:nvSpPr>
          <p:cNvPr id="14" name="Text 11"/>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5" name="Text 12"/>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SECTION: RESULTS, “WHAT DID YOU FIND?”</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Results: 6 things to report</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13</a:t>
            </a:r>
            <a:endParaRPr lang="en-US" sz="900" dirty="0"/>
          </a:p>
        </p:txBody>
      </p:sp>
      <p:sp>
        <p:nvSpPr>
          <p:cNvPr id="5" name="Shape 3"/>
          <p:cNvSpPr/>
          <p:nvPr/>
        </p:nvSpPr>
        <p:spPr>
          <a:xfrm>
            <a:off x="457200" y="932688"/>
            <a:ext cx="2624328" cy="1463040"/>
          </a:xfrm>
          <a:prstGeom prst="roundRect">
            <a:avLst>
              <a:gd name="adj" fmla="val 4375"/>
            </a:avLst>
          </a:prstGeom>
          <a:solidFill>
            <a:srgbClr val="F1F6F2"/>
          </a:solidFill>
          <a:ln w="12700">
            <a:solidFill>
              <a:srgbClr val="F1F6F2"/>
            </a:solidFill>
            <a:prstDash val="solid"/>
          </a:ln>
        </p:spPr>
        <p:txBody>
          <a:bodyPr/>
          <a:p/>
        </p:txBody>
      </p:sp>
      <p:sp>
        <p:nvSpPr>
          <p:cNvPr id="6" name="Text 4"/>
          <p:cNvSpPr/>
          <p:nvPr/>
        </p:nvSpPr>
        <p:spPr>
          <a:xfrm>
            <a:off x="603504" y="1042416"/>
            <a:ext cx="566928"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13a</a:t>
            </a:r>
            <a:endParaRPr lang="en-US" sz="1100" dirty="0"/>
          </a:p>
        </p:txBody>
      </p:sp>
      <p:sp>
        <p:nvSpPr>
          <p:cNvPr id="7" name="Text 5"/>
          <p:cNvSpPr/>
          <p:nvPr/>
        </p:nvSpPr>
        <p:spPr>
          <a:xfrm>
            <a:off x="603504" y="1298448"/>
            <a:ext cx="2331720" cy="292608"/>
          </a:xfrm>
          <a:prstGeom prst="rect">
            <a:avLst/>
          </a:prstGeom>
          <a:noFill/>
          <a:ln/>
        </p:spPr>
        <p:txBody>
          <a:bodyPr wrap="square" lIns="0" tIns="0" rIns="0" bIns="0" rtlCol="0" anchor="ctr"/>
          <a:lstStyle/>
          <a:p>
            <a:pPr indent="0" marL="0">
              <a:buNone/>
            </a:pPr>
            <a:r>
              <a:rPr lang="en-US" sz="1000" b="1" dirty="0">
                <a:solidFill>
                  <a:srgbClr val="1B1B1B"/>
                </a:solidFill>
                <a:latin typeface="Calibri" pitchFamily="34" charset="0"/>
                <a:ea typeface="Calibri" pitchFamily="34" charset="-122"/>
                <a:cs typeface="Calibri" pitchFamily="34" charset="-120"/>
              </a:rPr>
              <a:t>Evolution of the intervention</a:t>
            </a:r>
            <a:endParaRPr lang="en-US" sz="1000" dirty="0"/>
          </a:p>
        </p:txBody>
      </p:sp>
      <p:sp>
        <p:nvSpPr>
          <p:cNvPr id="8" name="Text 6"/>
          <p:cNvSpPr/>
          <p:nvPr/>
        </p:nvSpPr>
        <p:spPr>
          <a:xfrm>
            <a:off x="603504" y="1609344"/>
            <a:ext cx="2331720" cy="731520"/>
          </a:xfrm>
          <a:prstGeom prst="rect">
            <a:avLst/>
          </a:prstGeom>
          <a:noFill/>
          <a:ln/>
        </p:spPr>
        <p:txBody>
          <a:bodyPr wrap="square" lIns="0" tIns="0" rIns="0" bIns="0" rtlCol="0" anchor="ctr"/>
          <a:lstStyle/>
          <a:p>
            <a:pPr indent="0" marL="0">
              <a:buNone/>
            </a:pPr>
            <a:r>
              <a:rPr lang="en-US" sz="860" dirty="0">
                <a:solidFill>
                  <a:srgbClr val="1B1B1B"/>
                </a:solidFill>
                <a:latin typeface="Calibri" pitchFamily="34" charset="0"/>
                <a:ea typeface="Calibri" pitchFamily="34" charset="-122"/>
                <a:cs typeface="Calibri" pitchFamily="34" charset="-120"/>
              </a:rPr>
              <a:t>What you did first, and what you changed along the way.</a:t>
            </a:r>
            <a:endParaRPr lang="en-US" sz="860" dirty="0"/>
          </a:p>
        </p:txBody>
      </p:sp>
      <p:sp>
        <p:nvSpPr>
          <p:cNvPr id="9" name="Shape 7"/>
          <p:cNvSpPr/>
          <p:nvPr/>
        </p:nvSpPr>
        <p:spPr>
          <a:xfrm>
            <a:off x="3259836" y="932688"/>
            <a:ext cx="2624328" cy="1463040"/>
          </a:xfrm>
          <a:prstGeom prst="roundRect">
            <a:avLst>
              <a:gd name="adj" fmla="val 4375"/>
            </a:avLst>
          </a:prstGeom>
          <a:solidFill>
            <a:srgbClr val="F1F6F2"/>
          </a:solidFill>
          <a:ln w="12700">
            <a:solidFill>
              <a:srgbClr val="F1F6F2"/>
            </a:solidFill>
            <a:prstDash val="solid"/>
          </a:ln>
        </p:spPr>
        <p:txBody>
          <a:bodyPr/>
          <a:p/>
        </p:txBody>
      </p:sp>
      <p:sp>
        <p:nvSpPr>
          <p:cNvPr id="10" name="Text 8"/>
          <p:cNvSpPr/>
          <p:nvPr/>
        </p:nvSpPr>
        <p:spPr>
          <a:xfrm>
            <a:off x="3406140" y="1042416"/>
            <a:ext cx="566928"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13b</a:t>
            </a:r>
            <a:endParaRPr lang="en-US" sz="1100" dirty="0"/>
          </a:p>
        </p:txBody>
      </p:sp>
      <p:sp>
        <p:nvSpPr>
          <p:cNvPr id="11" name="Text 9"/>
          <p:cNvSpPr/>
          <p:nvPr/>
        </p:nvSpPr>
        <p:spPr>
          <a:xfrm>
            <a:off x="3406140" y="1298448"/>
            <a:ext cx="2331720" cy="292608"/>
          </a:xfrm>
          <a:prstGeom prst="rect">
            <a:avLst/>
          </a:prstGeom>
          <a:noFill/>
          <a:ln/>
        </p:spPr>
        <p:txBody>
          <a:bodyPr wrap="square" lIns="0" tIns="0" rIns="0" bIns="0" rtlCol="0" anchor="ctr"/>
          <a:lstStyle/>
          <a:p>
            <a:pPr indent="0" marL="0">
              <a:buNone/>
            </a:pPr>
            <a:r>
              <a:rPr lang="en-US" sz="1000" b="1" dirty="0">
                <a:solidFill>
                  <a:srgbClr val="1B1B1B"/>
                </a:solidFill>
                <a:latin typeface="Calibri" pitchFamily="34" charset="0"/>
                <a:ea typeface="Calibri" pitchFamily="34" charset="-122"/>
                <a:cs typeface="Calibri" pitchFamily="34" charset="-120"/>
              </a:rPr>
              <a:t>Process and outcome data</a:t>
            </a:r>
            <a:endParaRPr lang="en-US" sz="1000" dirty="0"/>
          </a:p>
        </p:txBody>
      </p:sp>
      <p:sp>
        <p:nvSpPr>
          <p:cNvPr id="12" name="Text 10"/>
          <p:cNvSpPr/>
          <p:nvPr/>
        </p:nvSpPr>
        <p:spPr>
          <a:xfrm>
            <a:off x="3406140" y="1609344"/>
            <a:ext cx="2331720" cy="731520"/>
          </a:xfrm>
          <a:prstGeom prst="rect">
            <a:avLst/>
          </a:prstGeom>
          <a:noFill/>
          <a:ln/>
        </p:spPr>
        <p:txBody>
          <a:bodyPr wrap="square" lIns="0" tIns="0" rIns="0" bIns="0" rtlCol="0" anchor="ctr"/>
          <a:lstStyle/>
          <a:p>
            <a:pPr indent="0" marL="0">
              <a:buNone/>
            </a:pPr>
            <a:r>
              <a:rPr lang="en-US" sz="860" dirty="0">
                <a:solidFill>
                  <a:srgbClr val="1B1B1B"/>
                </a:solidFill>
                <a:latin typeface="Calibri" pitchFamily="34" charset="0"/>
                <a:ea typeface="Calibri" pitchFamily="34" charset="-122"/>
                <a:cs typeface="Calibri" pitchFamily="34" charset="-120"/>
              </a:rPr>
              <a:t>Your run chart: the measure over time, with the change marked.</a:t>
            </a:r>
            <a:endParaRPr lang="en-US" sz="860" dirty="0"/>
          </a:p>
        </p:txBody>
      </p:sp>
      <p:sp>
        <p:nvSpPr>
          <p:cNvPr id="13" name="Shape 11"/>
          <p:cNvSpPr/>
          <p:nvPr/>
        </p:nvSpPr>
        <p:spPr>
          <a:xfrm>
            <a:off x="6062472" y="932688"/>
            <a:ext cx="2624328" cy="1463040"/>
          </a:xfrm>
          <a:prstGeom prst="roundRect">
            <a:avLst>
              <a:gd name="adj" fmla="val 4375"/>
            </a:avLst>
          </a:prstGeom>
          <a:solidFill>
            <a:srgbClr val="F1F6F2"/>
          </a:solidFill>
          <a:ln w="12700">
            <a:solidFill>
              <a:srgbClr val="F1F6F2"/>
            </a:solidFill>
            <a:prstDash val="solid"/>
          </a:ln>
        </p:spPr>
        <p:txBody>
          <a:bodyPr/>
          <a:p/>
        </p:txBody>
      </p:sp>
      <p:sp>
        <p:nvSpPr>
          <p:cNvPr id="14" name="Text 12"/>
          <p:cNvSpPr/>
          <p:nvPr/>
        </p:nvSpPr>
        <p:spPr>
          <a:xfrm>
            <a:off x="6208776" y="1042416"/>
            <a:ext cx="566928"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13c</a:t>
            </a:r>
            <a:endParaRPr lang="en-US" sz="1100" dirty="0"/>
          </a:p>
        </p:txBody>
      </p:sp>
      <p:sp>
        <p:nvSpPr>
          <p:cNvPr id="15" name="Text 13"/>
          <p:cNvSpPr/>
          <p:nvPr/>
        </p:nvSpPr>
        <p:spPr>
          <a:xfrm>
            <a:off x="6208776" y="1298448"/>
            <a:ext cx="2331720" cy="292608"/>
          </a:xfrm>
          <a:prstGeom prst="rect">
            <a:avLst/>
          </a:prstGeom>
          <a:noFill/>
          <a:ln/>
        </p:spPr>
        <p:txBody>
          <a:bodyPr wrap="square" lIns="0" tIns="0" rIns="0" bIns="0" rtlCol="0" anchor="ctr"/>
          <a:lstStyle/>
          <a:p>
            <a:pPr indent="0" marL="0">
              <a:buNone/>
            </a:pPr>
            <a:r>
              <a:rPr lang="en-US" sz="1000" b="1" dirty="0">
                <a:solidFill>
                  <a:srgbClr val="1B1B1B"/>
                </a:solidFill>
                <a:latin typeface="Calibri" pitchFamily="34" charset="0"/>
                <a:ea typeface="Calibri" pitchFamily="34" charset="-122"/>
                <a:cs typeface="Calibri" pitchFamily="34" charset="-120"/>
              </a:rPr>
              <a:t>Contextual interactions</a:t>
            </a:r>
            <a:endParaRPr lang="en-US" sz="1000" dirty="0"/>
          </a:p>
        </p:txBody>
      </p:sp>
      <p:sp>
        <p:nvSpPr>
          <p:cNvPr id="16" name="Text 14"/>
          <p:cNvSpPr/>
          <p:nvPr/>
        </p:nvSpPr>
        <p:spPr>
          <a:xfrm>
            <a:off x="6208776" y="1609344"/>
            <a:ext cx="2331720" cy="731520"/>
          </a:xfrm>
          <a:prstGeom prst="rect">
            <a:avLst/>
          </a:prstGeom>
          <a:noFill/>
          <a:ln/>
        </p:spPr>
        <p:txBody>
          <a:bodyPr wrap="square" lIns="0" tIns="0" rIns="0" bIns="0" rtlCol="0" anchor="ctr"/>
          <a:lstStyle/>
          <a:p>
            <a:pPr indent="0" marL="0">
              <a:buNone/>
            </a:pPr>
            <a:r>
              <a:rPr lang="en-US" sz="860" dirty="0">
                <a:solidFill>
                  <a:srgbClr val="1B1B1B"/>
                </a:solidFill>
                <a:latin typeface="Calibri" pitchFamily="34" charset="0"/>
                <a:ea typeface="Calibri" pitchFamily="34" charset="-122"/>
                <a:cs typeface="Calibri" pitchFamily="34" charset="-120"/>
              </a:rPr>
              <a:t>What helped, and what got in the way.</a:t>
            </a:r>
            <a:endParaRPr lang="en-US" sz="860" dirty="0"/>
          </a:p>
        </p:txBody>
      </p:sp>
      <p:sp>
        <p:nvSpPr>
          <p:cNvPr id="17" name="Shape 15"/>
          <p:cNvSpPr/>
          <p:nvPr/>
        </p:nvSpPr>
        <p:spPr>
          <a:xfrm>
            <a:off x="457200" y="2514600"/>
            <a:ext cx="2624328" cy="1463040"/>
          </a:xfrm>
          <a:prstGeom prst="roundRect">
            <a:avLst>
              <a:gd name="adj" fmla="val 4375"/>
            </a:avLst>
          </a:prstGeom>
          <a:solidFill>
            <a:srgbClr val="F1F6F2"/>
          </a:solidFill>
          <a:ln w="12700">
            <a:solidFill>
              <a:srgbClr val="F1F6F2"/>
            </a:solidFill>
            <a:prstDash val="solid"/>
          </a:ln>
        </p:spPr>
        <p:txBody>
          <a:bodyPr/>
          <a:p/>
        </p:txBody>
      </p:sp>
      <p:sp>
        <p:nvSpPr>
          <p:cNvPr id="18" name="Text 16"/>
          <p:cNvSpPr/>
          <p:nvPr/>
        </p:nvSpPr>
        <p:spPr>
          <a:xfrm>
            <a:off x="603504" y="2624328"/>
            <a:ext cx="566928"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13d</a:t>
            </a:r>
            <a:endParaRPr lang="en-US" sz="1100" dirty="0"/>
          </a:p>
        </p:txBody>
      </p:sp>
      <p:sp>
        <p:nvSpPr>
          <p:cNvPr id="19" name="Text 17"/>
          <p:cNvSpPr/>
          <p:nvPr/>
        </p:nvSpPr>
        <p:spPr>
          <a:xfrm>
            <a:off x="603504" y="2880360"/>
            <a:ext cx="2331720" cy="292608"/>
          </a:xfrm>
          <a:prstGeom prst="rect">
            <a:avLst/>
          </a:prstGeom>
          <a:noFill/>
          <a:ln/>
        </p:spPr>
        <p:txBody>
          <a:bodyPr wrap="square" lIns="0" tIns="0" rIns="0" bIns="0" rtlCol="0" anchor="ctr"/>
          <a:lstStyle/>
          <a:p>
            <a:pPr indent="0" marL="0">
              <a:buNone/>
            </a:pPr>
            <a:r>
              <a:rPr lang="en-US" sz="1000" b="1" dirty="0">
                <a:solidFill>
                  <a:srgbClr val="1B1B1B"/>
                </a:solidFill>
                <a:latin typeface="Calibri" pitchFamily="34" charset="0"/>
                <a:ea typeface="Calibri" pitchFamily="34" charset="-122"/>
                <a:cs typeface="Calibri" pitchFamily="34" charset="-120"/>
              </a:rPr>
              <a:t>Associations</a:t>
            </a:r>
            <a:endParaRPr lang="en-US" sz="1000" dirty="0"/>
          </a:p>
        </p:txBody>
      </p:sp>
      <p:sp>
        <p:nvSpPr>
          <p:cNvPr id="20" name="Text 18"/>
          <p:cNvSpPr/>
          <p:nvPr/>
        </p:nvSpPr>
        <p:spPr>
          <a:xfrm>
            <a:off x="603504" y="3191256"/>
            <a:ext cx="2331720" cy="731520"/>
          </a:xfrm>
          <a:prstGeom prst="rect">
            <a:avLst/>
          </a:prstGeom>
          <a:noFill/>
          <a:ln/>
        </p:spPr>
        <p:txBody>
          <a:bodyPr wrap="square" lIns="0" tIns="0" rIns="0" bIns="0" rtlCol="0" anchor="ctr"/>
          <a:lstStyle/>
          <a:p>
            <a:pPr indent="0" marL="0">
              <a:buNone/>
            </a:pPr>
            <a:r>
              <a:rPr lang="en-US" sz="860" dirty="0">
                <a:solidFill>
                  <a:srgbClr val="1B1B1B"/>
                </a:solidFill>
                <a:latin typeface="Calibri" pitchFamily="34" charset="0"/>
                <a:ea typeface="Calibri" pitchFamily="34" charset="-122"/>
                <a:cs typeface="Calibri" pitchFamily="34" charset="-120"/>
              </a:rPr>
              <a:t>Patterns you noticed, such as dips every weekend.</a:t>
            </a:r>
            <a:endParaRPr lang="en-US" sz="860" dirty="0"/>
          </a:p>
        </p:txBody>
      </p:sp>
      <p:sp>
        <p:nvSpPr>
          <p:cNvPr id="21" name="Shape 19"/>
          <p:cNvSpPr/>
          <p:nvPr/>
        </p:nvSpPr>
        <p:spPr>
          <a:xfrm>
            <a:off x="3259836" y="2514600"/>
            <a:ext cx="2624328" cy="1463040"/>
          </a:xfrm>
          <a:prstGeom prst="roundRect">
            <a:avLst>
              <a:gd name="adj" fmla="val 4375"/>
            </a:avLst>
          </a:prstGeom>
          <a:solidFill>
            <a:srgbClr val="F1F6F2"/>
          </a:solidFill>
          <a:ln w="12700">
            <a:solidFill>
              <a:srgbClr val="F1F6F2"/>
            </a:solidFill>
            <a:prstDash val="solid"/>
          </a:ln>
        </p:spPr>
        <p:txBody>
          <a:bodyPr/>
          <a:p/>
        </p:txBody>
      </p:sp>
      <p:sp>
        <p:nvSpPr>
          <p:cNvPr id="22" name="Text 20"/>
          <p:cNvSpPr/>
          <p:nvPr/>
        </p:nvSpPr>
        <p:spPr>
          <a:xfrm>
            <a:off x="3406140" y="2624328"/>
            <a:ext cx="566928"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13e</a:t>
            </a:r>
            <a:endParaRPr lang="en-US" sz="1100" dirty="0"/>
          </a:p>
        </p:txBody>
      </p:sp>
      <p:sp>
        <p:nvSpPr>
          <p:cNvPr id="23" name="Text 21"/>
          <p:cNvSpPr/>
          <p:nvPr/>
        </p:nvSpPr>
        <p:spPr>
          <a:xfrm>
            <a:off x="3406140" y="2880360"/>
            <a:ext cx="2331720" cy="292608"/>
          </a:xfrm>
          <a:prstGeom prst="rect">
            <a:avLst/>
          </a:prstGeom>
          <a:noFill/>
          <a:ln/>
        </p:spPr>
        <p:txBody>
          <a:bodyPr wrap="square" lIns="0" tIns="0" rIns="0" bIns="0" rtlCol="0" anchor="ctr"/>
          <a:lstStyle/>
          <a:p>
            <a:pPr indent="0" marL="0">
              <a:buNone/>
            </a:pPr>
            <a:r>
              <a:rPr lang="en-US" sz="1000" b="1" dirty="0">
                <a:solidFill>
                  <a:srgbClr val="1B1B1B"/>
                </a:solidFill>
                <a:latin typeface="Calibri" pitchFamily="34" charset="0"/>
                <a:ea typeface="Calibri" pitchFamily="34" charset="-122"/>
                <a:cs typeface="Calibri" pitchFamily="34" charset="-120"/>
              </a:rPr>
              <a:t>Unintended consequences</a:t>
            </a:r>
            <a:endParaRPr lang="en-US" sz="1000" dirty="0"/>
          </a:p>
        </p:txBody>
      </p:sp>
      <p:sp>
        <p:nvSpPr>
          <p:cNvPr id="24" name="Text 22"/>
          <p:cNvSpPr/>
          <p:nvPr/>
        </p:nvSpPr>
        <p:spPr>
          <a:xfrm>
            <a:off x="3406140" y="3191256"/>
            <a:ext cx="2331720" cy="731520"/>
          </a:xfrm>
          <a:prstGeom prst="rect">
            <a:avLst/>
          </a:prstGeom>
          <a:noFill/>
          <a:ln/>
        </p:spPr>
        <p:txBody>
          <a:bodyPr wrap="square" lIns="0" tIns="0" rIns="0" bIns="0" rtlCol="0" anchor="ctr"/>
          <a:lstStyle/>
          <a:p>
            <a:pPr indent="0" marL="0">
              <a:buNone/>
            </a:pPr>
            <a:r>
              <a:rPr lang="en-US" sz="860" dirty="0">
                <a:solidFill>
                  <a:srgbClr val="1B1B1B"/>
                </a:solidFill>
                <a:latin typeface="Calibri" pitchFamily="34" charset="0"/>
                <a:ea typeface="Calibri" pitchFamily="34" charset="-122"/>
                <a:cs typeface="Calibri" pitchFamily="34" charset="-120"/>
              </a:rPr>
              <a:t>Surprises, good and bad, and unexpected costs.</a:t>
            </a:r>
            <a:endParaRPr lang="en-US" sz="860" dirty="0"/>
          </a:p>
        </p:txBody>
      </p:sp>
      <p:sp>
        <p:nvSpPr>
          <p:cNvPr id="25" name="Shape 23"/>
          <p:cNvSpPr/>
          <p:nvPr/>
        </p:nvSpPr>
        <p:spPr>
          <a:xfrm>
            <a:off x="6062472" y="2514600"/>
            <a:ext cx="2624328" cy="1463040"/>
          </a:xfrm>
          <a:prstGeom prst="roundRect">
            <a:avLst>
              <a:gd name="adj" fmla="val 4375"/>
            </a:avLst>
          </a:prstGeom>
          <a:solidFill>
            <a:srgbClr val="F1F6F2"/>
          </a:solidFill>
          <a:ln w="12700">
            <a:solidFill>
              <a:srgbClr val="F1F6F2"/>
            </a:solidFill>
            <a:prstDash val="solid"/>
          </a:ln>
        </p:spPr>
        <p:txBody>
          <a:bodyPr/>
          <a:p/>
        </p:txBody>
      </p:sp>
      <p:sp>
        <p:nvSpPr>
          <p:cNvPr id="26" name="Text 24"/>
          <p:cNvSpPr/>
          <p:nvPr/>
        </p:nvSpPr>
        <p:spPr>
          <a:xfrm>
            <a:off x="6208776" y="2624328"/>
            <a:ext cx="566928"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13f</a:t>
            </a:r>
            <a:endParaRPr lang="en-US" sz="1100" dirty="0"/>
          </a:p>
        </p:txBody>
      </p:sp>
      <p:sp>
        <p:nvSpPr>
          <p:cNvPr id="27" name="Text 25"/>
          <p:cNvSpPr/>
          <p:nvPr/>
        </p:nvSpPr>
        <p:spPr>
          <a:xfrm>
            <a:off x="6208776" y="2880360"/>
            <a:ext cx="2331720" cy="292608"/>
          </a:xfrm>
          <a:prstGeom prst="rect">
            <a:avLst/>
          </a:prstGeom>
          <a:noFill/>
          <a:ln/>
        </p:spPr>
        <p:txBody>
          <a:bodyPr wrap="square" lIns="0" tIns="0" rIns="0" bIns="0" rtlCol="0" anchor="ctr"/>
          <a:lstStyle/>
          <a:p>
            <a:pPr indent="0" marL="0">
              <a:buNone/>
            </a:pPr>
            <a:r>
              <a:rPr lang="en-US" sz="1000" b="1" dirty="0">
                <a:solidFill>
                  <a:srgbClr val="1B1B1B"/>
                </a:solidFill>
                <a:latin typeface="Calibri" pitchFamily="34" charset="0"/>
                <a:ea typeface="Calibri" pitchFamily="34" charset="-122"/>
                <a:cs typeface="Calibri" pitchFamily="34" charset="-120"/>
              </a:rPr>
              <a:t>Missing data</a:t>
            </a:r>
            <a:endParaRPr lang="en-US" sz="1000" dirty="0"/>
          </a:p>
        </p:txBody>
      </p:sp>
      <p:sp>
        <p:nvSpPr>
          <p:cNvPr id="28" name="Text 26"/>
          <p:cNvSpPr/>
          <p:nvPr/>
        </p:nvSpPr>
        <p:spPr>
          <a:xfrm>
            <a:off x="6208776" y="3191256"/>
            <a:ext cx="2331720" cy="731520"/>
          </a:xfrm>
          <a:prstGeom prst="rect">
            <a:avLst/>
          </a:prstGeom>
          <a:noFill/>
          <a:ln/>
        </p:spPr>
        <p:txBody>
          <a:bodyPr wrap="square" lIns="0" tIns="0" rIns="0" bIns="0" rtlCol="0" anchor="ctr"/>
          <a:lstStyle/>
          <a:p>
            <a:pPr indent="0" marL="0">
              <a:buNone/>
            </a:pPr>
            <a:r>
              <a:rPr lang="en-US" sz="860" dirty="0">
                <a:solidFill>
                  <a:srgbClr val="1B1B1B"/>
                </a:solidFill>
                <a:latin typeface="Calibri" pitchFamily="34" charset="0"/>
                <a:ea typeface="Calibri" pitchFamily="34" charset="-122"/>
                <a:cs typeface="Calibri" pitchFamily="34" charset="-120"/>
              </a:rPr>
              <a:t>What you could not collect, and whether it matters.</a:t>
            </a:r>
            <a:endParaRPr lang="en-US" sz="860" dirty="0"/>
          </a:p>
        </p:txBody>
      </p:sp>
      <p:sp>
        <p:nvSpPr>
          <p:cNvPr id="29" name="Text 27"/>
          <p:cNvSpPr/>
          <p:nvPr/>
        </p:nvSpPr>
        <p:spPr>
          <a:xfrm>
            <a:off x="457200" y="4114800"/>
            <a:ext cx="8229600" cy="438912"/>
          </a:xfrm>
          <a:prstGeom prst="roundRect">
            <a:avLst>
              <a:gd name="adj" fmla="val 14583"/>
            </a:avLst>
          </a:prstGeom>
          <a:solidFill>
            <a:srgbClr val="DCEFE3"/>
          </a:solidFill>
          <a:ln/>
        </p:spPr>
        <p:txBody>
          <a:bodyPr wrap="square" lIns="127000" tIns="127000" rIns="127000" bIns="127000" rtlCol="0" anchor="ctr"/>
          <a:lstStyle/>
          <a:p>
            <a:pPr indent="0" marL="0">
              <a:buNone/>
            </a:pPr>
            <a:r>
              <a:rPr lang="en-US" sz="950" i="1" dirty="0">
                <a:solidFill>
                  <a:srgbClr val="1B1B1B"/>
                </a:solidFill>
                <a:latin typeface="Calibri" pitchFamily="34" charset="0"/>
                <a:ea typeface="Calibri" pitchFamily="34" charset="-122"/>
                <a:cs typeface="Calibri" pitchFamily="34" charset="-120"/>
              </a:rPr>
              <a:t>Changed your plan halfway through? Say so, because that is a finding in itself.</a:t>
            </a:r>
            <a:endParaRPr lang="en-US" sz="950" dirty="0"/>
          </a:p>
        </p:txBody>
      </p:sp>
      <p:sp>
        <p:nvSpPr>
          <p:cNvPr id="31" name="Text 28"/>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32" name="Text 29"/>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SECTION: DISCUSSION, “WHAT DOES IT MEAN?”</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What you found and what it means</a:t>
            </a:r>
            <a:endParaRPr lang="en-US" sz="2200" dirty="0"/>
          </a:p>
        </p:txBody>
      </p:sp>
      <p:sp>
        <p:nvSpPr>
          <p:cNvPr id="4" name="Text 2"/>
          <p:cNvSpPr/>
          <p:nvPr/>
        </p:nvSpPr>
        <p:spPr>
          <a:xfrm>
            <a:off x="7532827" y="292608"/>
            <a:ext cx="1153973"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ITEMS 14 TO 15</a:t>
            </a:r>
            <a:endParaRPr lang="en-US" sz="900" dirty="0"/>
          </a:p>
        </p:txBody>
      </p:sp>
      <p:sp>
        <p:nvSpPr>
          <p:cNvPr id="5" name="Shape 3"/>
          <p:cNvSpPr/>
          <p:nvPr/>
        </p:nvSpPr>
        <p:spPr>
          <a:xfrm>
            <a:off x="45720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6" name="Text 4"/>
          <p:cNvSpPr/>
          <p:nvPr/>
        </p:nvSpPr>
        <p:spPr>
          <a:xfrm>
            <a:off x="621792" y="1078992"/>
            <a:ext cx="854050"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14</a:t>
            </a:r>
            <a:endParaRPr lang="en-US" sz="850" dirty="0"/>
          </a:p>
        </p:txBody>
      </p:sp>
      <p:sp>
        <p:nvSpPr>
          <p:cNvPr id="7" name="Text 5"/>
          <p:cNvSpPr/>
          <p:nvPr/>
        </p:nvSpPr>
        <p:spPr>
          <a:xfrm>
            <a:off x="1585570" y="1060704"/>
            <a:ext cx="2712110"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Summary</a:t>
            </a:r>
            <a:endParaRPr lang="en-US" sz="1250" dirty="0"/>
          </a:p>
        </p:txBody>
      </p:sp>
      <p:sp>
        <p:nvSpPr>
          <p:cNvPr id="8" name="Text 6"/>
          <p:cNvSpPr/>
          <p:nvPr/>
        </p:nvSpPr>
        <p:spPr>
          <a:xfrm>
            <a:off x="62179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Key findings, linked to your rationale and aims, and the project’s strengths.</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Pick your top 2 to 3 findings and link each to your aim.</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Lead with your best number.</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Missed the target? Say what you learned, because that still counts.</a:t>
            </a:r>
            <a:endParaRPr lang="en-US" sz="750" dirty="0"/>
          </a:p>
        </p:txBody>
      </p:sp>
      <p:sp>
        <p:nvSpPr>
          <p:cNvPr id="9" name="Shape 7"/>
          <p:cNvSpPr/>
          <p:nvPr/>
        </p:nvSpPr>
        <p:spPr>
          <a:xfrm>
            <a:off x="466344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10" name="Text 8"/>
          <p:cNvSpPr/>
          <p:nvPr/>
        </p:nvSpPr>
        <p:spPr>
          <a:xfrm>
            <a:off x="4828032" y="1078992"/>
            <a:ext cx="854050"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15</a:t>
            </a:r>
            <a:endParaRPr lang="en-US" sz="850" dirty="0"/>
          </a:p>
        </p:txBody>
      </p:sp>
      <p:sp>
        <p:nvSpPr>
          <p:cNvPr id="11" name="Text 9"/>
          <p:cNvSpPr/>
          <p:nvPr/>
        </p:nvSpPr>
        <p:spPr>
          <a:xfrm>
            <a:off x="5791810" y="1060704"/>
            <a:ext cx="2712110"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Interpretation</a:t>
            </a:r>
            <a:endParaRPr lang="en-US" sz="1250" dirty="0"/>
          </a:p>
        </p:txBody>
      </p:sp>
      <p:sp>
        <p:nvSpPr>
          <p:cNvPr id="12" name="Text 10"/>
          <p:cNvSpPr/>
          <p:nvPr/>
        </p:nvSpPr>
        <p:spPr>
          <a:xfrm>
            <a:off x="482803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Why the outcomes and your change are linked; how results compare with others; impact on people; why observed differed from anticipated; costs and trade-offs.</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Answer “why do we think this happened?” in plain words.</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If results differed from hopes, say what got in the way.</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Compare with the guideline or projects from Item 4.</a:t>
            </a:r>
            <a:endParaRPr lang="en-US" sz="750" dirty="0"/>
          </a:p>
        </p:txBody>
      </p:sp>
      <p:sp>
        <p:nvSpPr>
          <p:cNvPr id="14" name="Text 11"/>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5" name="Text 12"/>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SECTION: DISCUSSION, “WHAT DOES IT MEAN?”</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Being honest and making the message clear</a:t>
            </a:r>
            <a:endParaRPr lang="en-US" sz="2200" dirty="0"/>
          </a:p>
        </p:txBody>
      </p:sp>
      <p:sp>
        <p:nvSpPr>
          <p:cNvPr id="4" name="Text 2"/>
          <p:cNvSpPr/>
          <p:nvPr/>
        </p:nvSpPr>
        <p:spPr>
          <a:xfrm>
            <a:off x="7532827" y="292608"/>
            <a:ext cx="1153973"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ITEMS 16 TO 17</a:t>
            </a:r>
            <a:endParaRPr lang="en-US" sz="900" dirty="0"/>
          </a:p>
        </p:txBody>
      </p:sp>
      <p:sp>
        <p:nvSpPr>
          <p:cNvPr id="5" name="Shape 3"/>
          <p:cNvSpPr/>
          <p:nvPr/>
        </p:nvSpPr>
        <p:spPr>
          <a:xfrm>
            <a:off x="45720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6" name="Text 4"/>
          <p:cNvSpPr/>
          <p:nvPr/>
        </p:nvSpPr>
        <p:spPr>
          <a:xfrm>
            <a:off x="621792" y="1078992"/>
            <a:ext cx="854050"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16</a:t>
            </a:r>
            <a:endParaRPr lang="en-US" sz="850" dirty="0"/>
          </a:p>
        </p:txBody>
      </p:sp>
      <p:sp>
        <p:nvSpPr>
          <p:cNvPr id="7" name="Text 5"/>
          <p:cNvSpPr/>
          <p:nvPr/>
        </p:nvSpPr>
        <p:spPr>
          <a:xfrm>
            <a:off x="1585570" y="1060704"/>
            <a:ext cx="2712110"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Limitations</a:t>
            </a:r>
            <a:endParaRPr lang="en-US" sz="1250" dirty="0"/>
          </a:p>
        </p:txBody>
      </p:sp>
      <p:sp>
        <p:nvSpPr>
          <p:cNvPr id="8" name="Text 6"/>
          <p:cNvSpPr/>
          <p:nvPr/>
        </p:nvSpPr>
        <p:spPr>
          <a:xfrm>
            <a:off x="62179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Limits to how far the findings apply elsewhere, other possible explanations and what you did to reduce them.</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Naming 2 to 3 limitations adds credibility and does not weaken your case.</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The usual first-QIP ones: small numbers, one ward, short timeframe.</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Say what you did to reduce each.</a:t>
            </a:r>
            <a:endParaRPr lang="en-US" sz="750" dirty="0"/>
          </a:p>
        </p:txBody>
      </p:sp>
      <p:sp>
        <p:nvSpPr>
          <p:cNvPr id="9" name="Shape 7"/>
          <p:cNvSpPr/>
          <p:nvPr/>
        </p:nvSpPr>
        <p:spPr>
          <a:xfrm>
            <a:off x="466344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10" name="Text 8"/>
          <p:cNvSpPr/>
          <p:nvPr/>
        </p:nvSpPr>
        <p:spPr>
          <a:xfrm>
            <a:off x="4828032" y="1078992"/>
            <a:ext cx="854050"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17</a:t>
            </a:r>
            <a:endParaRPr lang="en-US" sz="850" dirty="0"/>
          </a:p>
        </p:txBody>
      </p:sp>
      <p:sp>
        <p:nvSpPr>
          <p:cNvPr id="11" name="Text 9"/>
          <p:cNvSpPr/>
          <p:nvPr/>
        </p:nvSpPr>
        <p:spPr>
          <a:xfrm>
            <a:off x="5791810" y="1060704"/>
            <a:ext cx="2712110"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Conclusions</a:t>
            </a:r>
            <a:endParaRPr lang="en-US" sz="1250" dirty="0"/>
          </a:p>
        </p:txBody>
      </p:sp>
      <p:sp>
        <p:nvSpPr>
          <p:cNvPr id="12" name="Text 10"/>
          <p:cNvSpPr/>
          <p:nvPr/>
        </p:nvSpPr>
        <p:spPr>
          <a:xfrm>
            <a:off x="482803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Usefulness, sustainability, potential for spread, implications and next steps.</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Say what should happen from Monday morning.</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Sustainability means who owns it after you rotate, and when it is re-checked.</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Suggest the next PDSA cycle, even if someone else runs it.</a:t>
            </a:r>
            <a:endParaRPr lang="en-US" sz="750" dirty="0"/>
          </a:p>
        </p:txBody>
      </p:sp>
      <p:sp>
        <p:nvSpPr>
          <p:cNvPr id="14" name="Text 11"/>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5" name="Text 12"/>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SECTION: OTHER INFORMATION</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Funding, and citing SQUIRE</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18</a:t>
            </a:r>
            <a:endParaRPr lang="en-US" sz="900" dirty="0"/>
          </a:p>
        </p:txBody>
      </p:sp>
      <p:sp>
        <p:nvSpPr>
          <p:cNvPr id="5" name="Shape 3"/>
          <p:cNvSpPr/>
          <p:nvPr/>
        </p:nvSpPr>
        <p:spPr>
          <a:xfrm>
            <a:off x="457200" y="932688"/>
            <a:ext cx="4023360" cy="3520440"/>
          </a:xfrm>
          <a:prstGeom prst="roundRect">
            <a:avLst>
              <a:gd name="adj" fmla="val 1818"/>
            </a:avLst>
          </a:prstGeom>
          <a:solidFill>
            <a:srgbClr val="F1F6F2"/>
          </a:solidFill>
          <a:ln w="12700">
            <a:solidFill>
              <a:srgbClr val="F1F6F2"/>
            </a:solidFill>
            <a:prstDash val="solid"/>
          </a:ln>
        </p:spPr>
        <p:txBody>
          <a:bodyPr/>
          <a:p/>
        </p:txBody>
      </p:sp>
      <p:sp>
        <p:nvSpPr>
          <p:cNvPr id="6" name="Text 4"/>
          <p:cNvSpPr/>
          <p:nvPr/>
        </p:nvSpPr>
        <p:spPr>
          <a:xfrm>
            <a:off x="621792" y="1078992"/>
            <a:ext cx="854050" cy="274320"/>
          </a:xfrm>
          <a:prstGeom prst="roundRect">
            <a:avLst>
              <a:gd name="adj" fmla="val 50000"/>
            </a:avLst>
          </a:prstGeom>
          <a:solidFill>
            <a:srgbClr val="036E3A"/>
          </a:solidFill>
          <a:ln/>
        </p:spPr>
        <p:txBody>
          <a:bodyPr wrap="square" lIns="0" tIns="0" rIns="0" bIns="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ITEM 18</a:t>
            </a:r>
            <a:endParaRPr lang="en-US" sz="850" dirty="0"/>
          </a:p>
        </p:txBody>
      </p:sp>
      <p:sp>
        <p:nvSpPr>
          <p:cNvPr id="7" name="Text 5"/>
          <p:cNvSpPr/>
          <p:nvPr/>
        </p:nvSpPr>
        <p:spPr>
          <a:xfrm>
            <a:off x="1585570" y="1060704"/>
            <a:ext cx="2712110" cy="310896"/>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Funding</a:t>
            </a:r>
            <a:endParaRPr lang="en-US" sz="1250" dirty="0"/>
          </a:p>
        </p:txBody>
      </p:sp>
      <p:sp>
        <p:nvSpPr>
          <p:cNvPr id="8" name="Text 6"/>
          <p:cNvSpPr/>
          <p:nvPr/>
        </p:nvSpPr>
        <p:spPr>
          <a:xfrm>
            <a:off x="621792" y="1444752"/>
            <a:ext cx="3694176" cy="2862072"/>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SQUIRE ASKS</a:t>
            </a:r>
            <a:endParaRPr lang="en-US" sz="750" dirty="0"/>
          </a:p>
          <a:p>
            <a:pPr indent="0" marL="0">
              <a:spcAft>
                <a:spcPts val="600"/>
              </a:spcAft>
              <a:buNone/>
            </a:pPr>
            <a:r>
              <a:rPr lang="en-US" sz="900" dirty="0">
                <a:solidFill>
                  <a:srgbClr val="1B1B1B"/>
                </a:solidFill>
                <a:latin typeface="Calibri" pitchFamily="34" charset="0"/>
                <a:ea typeface="Calibri" pitchFamily="34" charset="-122"/>
                <a:cs typeface="Calibri" pitchFamily="34" charset="-120"/>
              </a:rPr>
              <a:t>Funding sources, and the funder’s role, if any.</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WHAT’S ENOUGH</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“No external funding” is a complete answer, and most first QIPs can simply say that.</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Mention borrowed time or kit with a thank-you line.</a:t>
            </a:r>
            <a:endParaRPr lang="en-US" sz="750" dirty="0"/>
          </a:p>
          <a:p>
            <a:pPr marL="342900" indent="-342900">
              <a:spcAft>
                <a:spcPts val="250"/>
              </a:spcAft>
              <a:buSzPct val="100000"/>
              <a:buChar char="–"/>
            </a:pPr>
            <a:r>
              <a:rPr lang="en-US" sz="900" dirty="0">
                <a:solidFill>
                  <a:srgbClr val="1B1B1B"/>
                </a:solidFill>
                <a:latin typeface="Calibri" pitchFamily="34" charset="0"/>
                <a:ea typeface="Calibri" pitchFamily="34" charset="-122"/>
                <a:cs typeface="Calibri" pitchFamily="34" charset="-120"/>
              </a:rPr>
              <a:t>If someone did fund it, say what role they had.</a:t>
            </a:r>
            <a:endParaRPr lang="en-US" sz="750" dirty="0"/>
          </a:p>
        </p:txBody>
      </p:sp>
      <p:sp>
        <p:nvSpPr>
          <p:cNvPr id="9" name="Shape 7"/>
          <p:cNvSpPr/>
          <p:nvPr/>
        </p:nvSpPr>
        <p:spPr>
          <a:xfrm>
            <a:off x="4663440" y="932688"/>
            <a:ext cx="4023360" cy="3520440"/>
          </a:xfrm>
          <a:prstGeom prst="roundRect">
            <a:avLst>
              <a:gd name="adj" fmla="val 1818"/>
            </a:avLst>
          </a:prstGeom>
          <a:solidFill>
            <a:srgbClr val="DCEFE3"/>
          </a:solidFill>
          <a:ln w="12700">
            <a:solidFill>
              <a:srgbClr val="DCEFE3"/>
            </a:solidFill>
            <a:prstDash val="solid"/>
          </a:ln>
        </p:spPr>
        <p:txBody>
          <a:bodyPr/>
          <a:p/>
        </p:txBody>
      </p:sp>
      <p:sp>
        <p:nvSpPr>
          <p:cNvPr id="10" name="Text 8"/>
          <p:cNvSpPr/>
          <p:nvPr/>
        </p:nvSpPr>
        <p:spPr>
          <a:xfrm>
            <a:off x="4828032" y="1078992"/>
            <a:ext cx="3657600" cy="292608"/>
          </a:xfrm>
          <a:prstGeom prst="rect">
            <a:avLst/>
          </a:prstGeom>
          <a:noFill/>
          <a:ln/>
        </p:spPr>
        <p:txBody>
          <a:bodyPr wrap="square" lIns="0" tIns="0" rIns="0" bIns="0" rtlCol="0" anchor="ctr"/>
          <a:lstStyle/>
          <a:p>
            <a:pPr indent="0" marL="0">
              <a:buNone/>
            </a:pPr>
            <a:r>
              <a:rPr lang="en-US" sz="1250" b="1" dirty="0">
                <a:solidFill>
                  <a:srgbClr val="1B1B1B"/>
                </a:solidFill>
                <a:latin typeface="Calibri" pitchFamily="34" charset="0"/>
                <a:ea typeface="Calibri" pitchFamily="34" charset="-122"/>
                <a:cs typeface="Calibri" pitchFamily="34" charset="-120"/>
              </a:rPr>
              <a:t>Citing SQUIRE</a:t>
            </a:r>
            <a:endParaRPr lang="en-US" sz="1250" dirty="0"/>
          </a:p>
        </p:txBody>
      </p:sp>
      <p:sp>
        <p:nvSpPr>
          <p:cNvPr id="11" name="Text 9"/>
          <p:cNvSpPr/>
          <p:nvPr/>
        </p:nvSpPr>
        <p:spPr>
          <a:xfrm>
            <a:off x="4828032" y="1426464"/>
            <a:ext cx="3703320" cy="274320"/>
          </a:xfrm>
          <a:prstGeom prst="rect">
            <a:avLst/>
          </a:prstGeom>
          <a:noFill/>
          <a:ln/>
        </p:spPr>
        <p:txBody>
          <a:bodyPr wrap="square" lIns="0" tIns="0" rIns="0" bIns="0" rtlCol="0" anchor="ctr"/>
          <a:lstStyle/>
          <a:p>
            <a:pPr indent="0" marL="0">
              <a:buNone/>
            </a:pPr>
            <a:r>
              <a:rPr lang="en-US" sz="950" dirty="0">
                <a:solidFill>
                  <a:srgbClr val="1B1B1B"/>
                </a:solidFill>
                <a:latin typeface="Calibri" pitchFamily="34" charset="0"/>
                <a:ea typeface="Calibri" pitchFamily="34" charset="-122"/>
                <a:cs typeface="Calibri" pitchFamily="34" charset="-120"/>
              </a:rPr>
              <a:t>Please cite SQUIRE whenever it is used to structure a report:</a:t>
            </a:r>
            <a:endParaRPr lang="en-US" sz="950" dirty="0"/>
          </a:p>
        </p:txBody>
      </p:sp>
      <p:sp>
        <p:nvSpPr>
          <p:cNvPr id="12" name="Text 10"/>
          <p:cNvSpPr/>
          <p:nvPr/>
        </p:nvSpPr>
        <p:spPr>
          <a:xfrm>
            <a:off x="4828032" y="1783080"/>
            <a:ext cx="3703320" cy="1234440"/>
          </a:xfrm>
          <a:prstGeom prst="roundRect">
            <a:avLst>
              <a:gd name="adj" fmla="val 5185"/>
            </a:avLst>
          </a:prstGeom>
          <a:solidFill>
            <a:srgbClr val="FFFFFF"/>
          </a:solidFill>
          <a:ln/>
        </p:spPr>
        <p:txBody>
          <a:bodyPr wrap="square" lIns="127000" tIns="127000" rIns="127000" bIns="127000" rtlCol="0" anchor="ctr"/>
          <a:lstStyle/>
          <a:p>
            <a:pPr indent="0" marL="0">
              <a:buNone/>
            </a:pPr>
            <a:r>
              <a:rPr lang="en-US" sz="900" i="1" dirty="0">
                <a:solidFill>
                  <a:srgbClr val="1B1B1B"/>
                </a:solidFill>
                <a:latin typeface="Calibri" pitchFamily="34" charset="0"/>
                <a:ea typeface="Calibri" pitchFamily="34" charset="-122"/>
                <a:cs typeface="Calibri" pitchFamily="34" charset="-120"/>
              </a:rPr>
              <a:t>Ogrinc G, Davies L, Goodman D, Batalden P, Davidoff F, Stevens D. SQUIRE 2.0: revised publication guidelines from a detailed consensus process. BMJ Qual Saf 2016;25:986–992.</a:t>
            </a:r>
            <a:endParaRPr lang="en-US" sz="900" dirty="0"/>
          </a:p>
        </p:txBody>
      </p:sp>
      <p:sp>
        <p:nvSpPr>
          <p:cNvPr id="13" name="Text 11">
            <a:hlinkClick r:id="rId1" tooltip=""/>
          </p:cNvPr>
          <p:cNvSpPr/>
          <p:nvPr/>
        </p:nvSpPr>
        <p:spPr>
          <a:xfrm>
            <a:off x="4828032" y="3200400"/>
            <a:ext cx="3703320" cy="457200"/>
          </a:xfrm>
          <a:prstGeom prst="rect">
            <a:avLst/>
          </a:prstGeom>
          <a:noFill/>
          <a:ln/>
        </p:spPr>
        <p:txBody>
          <a:bodyPr wrap="square" lIns="0" tIns="0" rIns="0" bIns="0" rtlCol="0" anchor="ctr"/>
          <a:lstStyle/>
          <a:p>
            <a:pPr indent="0" marL="0">
              <a:buNone/>
            </a:pPr>
            <a:r>
              <a:rPr lang="en-US" sz="950" b="1" u="sng" dirty="0">
                <a:solidFill>
                  <a:srgbClr val="036E3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squire-statement.org: checklist, explanation and elaboration, and the full glossary.</a:t>
            </a:r>
            <a:endParaRPr lang="en-US" sz="950" dirty="0"/>
          </a:p>
        </p:txBody>
      </p:sp>
      <p:sp>
        <p:nvSpPr>
          <p:cNvPr id="15" name="Text 12"/>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6" name="Text 13"/>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SQUIRE’S KEY TERMS IN PLAIN ENGLISH</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Glossary  (1 of 2)</a:t>
            </a:r>
            <a:endParaRPr lang="en-US" sz="2200" dirty="0"/>
          </a:p>
        </p:txBody>
      </p:sp>
      <p:sp>
        <p:nvSpPr>
          <p:cNvPr id="4" name="Text 2"/>
          <p:cNvSpPr/>
          <p:nvPr/>
        </p:nvSpPr>
        <p:spPr>
          <a:xfrm>
            <a:off x="457200" y="932688"/>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Assumptions</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The things you are taking for granted for your change to work, which are worth writing down.</a:t>
            </a:r>
            <a:endParaRPr lang="en-US" sz="1000" dirty="0"/>
          </a:p>
        </p:txBody>
      </p:sp>
      <p:sp>
        <p:nvSpPr>
          <p:cNvPr id="5" name="Text 3"/>
          <p:cNvSpPr/>
          <p:nvPr/>
        </p:nvSpPr>
        <p:spPr>
          <a:xfrm>
            <a:off x="4663440" y="932688"/>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Context</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What your ward is like (patients, staff, culture, pressures) and how that shaped the project.</a:t>
            </a:r>
            <a:endParaRPr lang="en-US" sz="1000" dirty="0"/>
          </a:p>
        </p:txBody>
      </p:sp>
      <p:sp>
        <p:nvSpPr>
          <p:cNvPr id="6" name="Text 4"/>
          <p:cNvSpPr/>
          <p:nvPr/>
        </p:nvSpPr>
        <p:spPr>
          <a:xfrm>
            <a:off x="457200" y="1883664"/>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Ethical aspects</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Weighing the benefit of the work against burden, cost and privacy, for patients and staff.</a:t>
            </a:r>
            <a:endParaRPr lang="en-US" sz="1000" dirty="0"/>
          </a:p>
        </p:txBody>
      </p:sp>
      <p:sp>
        <p:nvSpPr>
          <p:cNvPr id="7" name="Text 5"/>
          <p:cNvSpPr/>
          <p:nvPr/>
        </p:nvSpPr>
        <p:spPr>
          <a:xfrm>
            <a:off x="4663440" y="1883664"/>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Generalisability</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Would this work somewhere else, or only here?</a:t>
            </a:r>
            <a:endParaRPr lang="en-US" sz="1000" dirty="0"/>
          </a:p>
        </p:txBody>
      </p:sp>
      <p:sp>
        <p:nvSpPr>
          <p:cNvPr id="8" name="Text 6"/>
          <p:cNvSpPr/>
          <p:nvPr/>
        </p:nvSpPr>
        <p:spPr>
          <a:xfrm>
            <a:off x="457200" y="2834640"/>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Healthcare improvement</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Any organised effort to make care better, safer or more efficient.</a:t>
            </a:r>
            <a:endParaRPr lang="en-US" sz="1000" dirty="0"/>
          </a:p>
        </p:txBody>
      </p:sp>
      <p:sp>
        <p:nvSpPr>
          <p:cNvPr id="9" name="Text 7"/>
          <p:cNvSpPr/>
          <p:nvPr/>
        </p:nvSpPr>
        <p:spPr>
          <a:xfrm>
            <a:off x="4663440" y="2834640"/>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Inferences</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What you and your team think the findings mean.</a:t>
            </a:r>
            <a:endParaRPr lang="en-US" sz="1000" dirty="0"/>
          </a:p>
        </p:txBody>
      </p:sp>
      <p:sp>
        <p:nvSpPr>
          <p:cNvPr id="10" name="Text 8"/>
          <p:cNvSpPr/>
          <p:nvPr/>
        </p:nvSpPr>
        <p:spPr>
          <a:xfrm>
            <a:off x="457200" y="3785616"/>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Initiative</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Your project, big or small, from one ward to a whole trust.</a:t>
            </a:r>
            <a:endParaRPr lang="en-US" sz="1000" dirty="0"/>
          </a:p>
        </p:txBody>
      </p:sp>
      <p:sp>
        <p:nvSpPr>
          <p:cNvPr id="11" name="Text 9"/>
          <p:cNvSpPr/>
          <p:nvPr/>
        </p:nvSpPr>
        <p:spPr>
          <a:xfrm>
            <a:off x="4663440" y="3785616"/>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Internal validity</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Being able to show that the improvement came from your change and from nothing else.</a:t>
            </a:r>
            <a:endParaRPr lang="en-US" sz="1000" dirty="0"/>
          </a:p>
        </p:txBody>
      </p:sp>
      <p:sp>
        <p:nvSpPr>
          <p:cNvPr id="12" name="Text 10"/>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3" name="Text 11"/>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SQUIRE’S KEY TERMS IN PLAIN ENGLISH</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Glossary  (2 of 2)</a:t>
            </a:r>
            <a:endParaRPr lang="en-US" sz="2200" dirty="0"/>
          </a:p>
        </p:txBody>
      </p:sp>
      <p:sp>
        <p:nvSpPr>
          <p:cNvPr id="4" name="Text 2"/>
          <p:cNvSpPr/>
          <p:nvPr/>
        </p:nvSpPr>
        <p:spPr>
          <a:xfrm>
            <a:off x="457200" y="932688"/>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Intervention(s)</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The change(s) you made, such as the poster, checklist, teaching or new process.</a:t>
            </a:r>
            <a:endParaRPr lang="en-US" sz="1000" dirty="0"/>
          </a:p>
        </p:txBody>
      </p:sp>
      <p:sp>
        <p:nvSpPr>
          <p:cNvPr id="5" name="Text 3"/>
          <p:cNvSpPr/>
          <p:nvPr/>
        </p:nvSpPr>
        <p:spPr>
          <a:xfrm>
            <a:off x="4663440" y="932688"/>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Opportunity costs</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What you (or the ward) gave up to do this, which is mostly time.</a:t>
            </a:r>
            <a:endParaRPr lang="en-US" sz="1000" dirty="0"/>
          </a:p>
        </p:txBody>
      </p:sp>
      <p:sp>
        <p:nvSpPr>
          <p:cNvPr id="6" name="Text 4"/>
          <p:cNvSpPr/>
          <p:nvPr/>
        </p:nvSpPr>
        <p:spPr>
          <a:xfrm>
            <a:off x="457200" y="1883664"/>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Problem</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The thing going wrong that you set out to fix.</a:t>
            </a:r>
            <a:endParaRPr lang="en-US" sz="1000" dirty="0"/>
          </a:p>
        </p:txBody>
      </p:sp>
      <p:sp>
        <p:nvSpPr>
          <p:cNvPr id="7" name="Text 5"/>
          <p:cNvSpPr/>
          <p:nvPr/>
        </p:nvSpPr>
        <p:spPr>
          <a:xfrm>
            <a:off x="4663440" y="1883664"/>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Process</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How care actually gets delivered, step by step, day to day.</a:t>
            </a:r>
            <a:endParaRPr lang="en-US" sz="1000" dirty="0"/>
          </a:p>
        </p:txBody>
      </p:sp>
      <p:sp>
        <p:nvSpPr>
          <p:cNvPr id="8" name="Text 6"/>
          <p:cNvSpPr/>
          <p:nvPr/>
        </p:nvSpPr>
        <p:spPr>
          <a:xfrm>
            <a:off x="457200" y="2834640"/>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Rationale</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Your “we think X will help because Y” reasoning.</a:t>
            </a:r>
            <a:endParaRPr lang="en-US" sz="1000" dirty="0"/>
          </a:p>
        </p:txBody>
      </p:sp>
      <p:sp>
        <p:nvSpPr>
          <p:cNvPr id="9" name="Text 7"/>
          <p:cNvSpPr/>
          <p:nvPr/>
        </p:nvSpPr>
        <p:spPr>
          <a:xfrm>
            <a:off x="4663440" y="2834640"/>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Systems</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The ward, team and hospital structures your change sits inside.</a:t>
            </a:r>
            <a:endParaRPr lang="en-US" sz="1000" dirty="0"/>
          </a:p>
        </p:txBody>
      </p:sp>
      <p:sp>
        <p:nvSpPr>
          <p:cNvPr id="10" name="Text 8"/>
          <p:cNvSpPr/>
          <p:nvPr/>
        </p:nvSpPr>
        <p:spPr>
          <a:xfrm>
            <a:off x="457200" y="3785616"/>
            <a:ext cx="4023360" cy="859536"/>
          </a:xfrm>
          <a:prstGeom prst="roundRect">
            <a:avLst>
              <a:gd name="adj" fmla="val 6383"/>
            </a:avLst>
          </a:prstGeom>
          <a:solidFill>
            <a:srgbClr val="F1F6F2"/>
          </a:solidFill>
          <a:ln/>
        </p:spPr>
        <p:txBody>
          <a:bodyPr wrap="square" lIns="101600" tIns="101600" rIns="101600" bIns="101600" rtlCol="0" anchor="t"/>
          <a:lstStyle/>
          <a:p>
            <a:pPr indent="0" marL="0">
              <a:spcAft>
                <a:spcPts val="150"/>
              </a:spcAft>
              <a:buNone/>
            </a:pPr>
            <a:r>
              <a:rPr lang="en-US" sz="1000" b="1" dirty="0">
                <a:solidFill>
                  <a:srgbClr val="036E3A"/>
                </a:solidFill>
                <a:latin typeface="Calibri" pitchFamily="34" charset="0"/>
                <a:ea typeface="Calibri" pitchFamily="34" charset="-122"/>
                <a:cs typeface="Calibri" pitchFamily="34" charset="-120"/>
              </a:rPr>
              <a:t>Theory</a:t>
            </a:r>
            <a:endParaRPr lang="en-US" sz="1000" dirty="0"/>
          </a:p>
          <a:p>
            <a:pPr indent="0" marL="0">
              <a:buNone/>
            </a:pPr>
            <a:r>
              <a:rPr lang="en-US" sz="840" dirty="0">
                <a:solidFill>
                  <a:srgbClr val="1B1B1B"/>
                </a:solidFill>
                <a:latin typeface="Calibri" pitchFamily="34" charset="0"/>
                <a:ea typeface="Calibri" pitchFamily="34" charset="-122"/>
                <a:cs typeface="Calibri" pitchFamily="34" charset="-120"/>
              </a:rPr>
              <a:t>Your stated reasoning about cause and effect. Say it out loud, however informal.</a:t>
            </a:r>
            <a:endParaRPr lang="en-US" sz="1000" dirty="0"/>
          </a:p>
        </p:txBody>
      </p:sp>
      <p:sp>
        <p:nvSpPr>
          <p:cNvPr id="11" name="Text 9"/>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2" name="Text 10"/>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Six rules of thumb for a first write-up</a:t>
            </a:r>
            <a:endParaRPr lang="en-US" sz="2200" dirty="0"/>
          </a:p>
        </p:txBody>
      </p:sp>
      <p:sp>
        <p:nvSpPr>
          <p:cNvPr id="3" name="Shape 1"/>
          <p:cNvSpPr/>
          <p:nvPr/>
        </p:nvSpPr>
        <p:spPr>
          <a:xfrm>
            <a:off x="457200" y="960120"/>
            <a:ext cx="4023360" cy="1005840"/>
          </a:xfrm>
          <a:prstGeom prst="roundRect">
            <a:avLst>
              <a:gd name="adj" fmla="val 6364"/>
            </a:avLst>
          </a:prstGeom>
          <a:solidFill>
            <a:srgbClr val="F1F6F2"/>
          </a:solidFill>
          <a:ln w="12700">
            <a:solidFill>
              <a:srgbClr val="F1F6F2"/>
            </a:solidFill>
            <a:prstDash val="solid"/>
          </a:ln>
        </p:spPr>
        <p:txBody>
          <a:bodyPr/>
          <a:p/>
        </p:txBody>
      </p:sp>
      <p:sp>
        <p:nvSpPr>
          <p:cNvPr id="4" name="Text 2"/>
          <p:cNvSpPr/>
          <p:nvPr/>
        </p:nvSpPr>
        <p:spPr>
          <a:xfrm>
            <a:off x="621792" y="1261872"/>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5" name="Text 3"/>
          <p:cNvSpPr/>
          <p:nvPr/>
        </p:nvSpPr>
        <p:spPr>
          <a:xfrm>
            <a:off x="1170432" y="1051560"/>
            <a:ext cx="3154680" cy="822960"/>
          </a:xfrm>
          <a:prstGeom prst="rect">
            <a:avLst/>
          </a:prstGeom>
          <a:noFill/>
          <a:ln/>
        </p:spPr>
        <p:txBody>
          <a:bodyPr wrap="square" lIns="0" tIns="0" rIns="0" bIns="0" rtlCol="0" anchor="ctr"/>
          <a:lstStyle/>
          <a:p>
            <a:pPr indent="0" marL="0">
              <a:buNone/>
            </a:pPr>
            <a:r>
              <a:rPr lang="en-US" sz="980" dirty="0">
                <a:solidFill>
                  <a:srgbClr val="1B1B1B"/>
                </a:solidFill>
                <a:latin typeface="Calibri" pitchFamily="34" charset="0"/>
                <a:ea typeface="Calibri" pitchFamily="34" charset="-122"/>
                <a:cs typeface="Calibri" pitchFamily="34" charset="-120"/>
              </a:rPr>
              <a:t>Start small: one ward, one measure, one change.</a:t>
            </a:r>
            <a:endParaRPr lang="en-US" sz="980" dirty="0"/>
          </a:p>
        </p:txBody>
      </p:sp>
      <p:sp>
        <p:nvSpPr>
          <p:cNvPr id="6" name="Shape 4"/>
          <p:cNvSpPr/>
          <p:nvPr/>
        </p:nvSpPr>
        <p:spPr>
          <a:xfrm>
            <a:off x="4663440" y="960120"/>
            <a:ext cx="4023360" cy="1005840"/>
          </a:xfrm>
          <a:prstGeom prst="roundRect">
            <a:avLst>
              <a:gd name="adj" fmla="val 6364"/>
            </a:avLst>
          </a:prstGeom>
          <a:solidFill>
            <a:srgbClr val="F1F6F2"/>
          </a:solidFill>
          <a:ln w="12700">
            <a:solidFill>
              <a:srgbClr val="F1F6F2"/>
            </a:solidFill>
            <a:prstDash val="solid"/>
          </a:ln>
        </p:spPr>
        <p:txBody>
          <a:bodyPr/>
          <a:p/>
        </p:txBody>
      </p:sp>
      <p:sp>
        <p:nvSpPr>
          <p:cNvPr id="7" name="Text 5"/>
          <p:cNvSpPr/>
          <p:nvPr/>
        </p:nvSpPr>
        <p:spPr>
          <a:xfrm>
            <a:off x="4828032" y="1261872"/>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8" name="Text 6"/>
          <p:cNvSpPr/>
          <p:nvPr/>
        </p:nvSpPr>
        <p:spPr>
          <a:xfrm>
            <a:off x="5376672" y="1051560"/>
            <a:ext cx="3154680" cy="822960"/>
          </a:xfrm>
          <a:prstGeom prst="rect">
            <a:avLst/>
          </a:prstGeom>
          <a:noFill/>
          <a:ln/>
        </p:spPr>
        <p:txBody>
          <a:bodyPr wrap="square" lIns="0" tIns="0" rIns="0" bIns="0" rtlCol="0" anchor="ctr"/>
          <a:lstStyle/>
          <a:p>
            <a:pPr indent="0" marL="0">
              <a:buNone/>
            </a:pPr>
            <a:r>
              <a:rPr lang="en-US" sz="980" dirty="0">
                <a:solidFill>
                  <a:srgbClr val="1B1B1B"/>
                </a:solidFill>
                <a:latin typeface="Calibri" pitchFamily="34" charset="0"/>
                <a:ea typeface="Calibri" pitchFamily="34" charset="-122"/>
                <a:cs typeface="Calibri" pitchFamily="34" charset="-120"/>
              </a:rPr>
              <a:t>Write the title and abstract last.</a:t>
            </a:r>
            <a:endParaRPr lang="en-US" sz="980" dirty="0"/>
          </a:p>
        </p:txBody>
      </p:sp>
      <p:sp>
        <p:nvSpPr>
          <p:cNvPr id="9" name="Shape 7"/>
          <p:cNvSpPr/>
          <p:nvPr/>
        </p:nvSpPr>
        <p:spPr>
          <a:xfrm>
            <a:off x="457200" y="2103120"/>
            <a:ext cx="4023360" cy="1005840"/>
          </a:xfrm>
          <a:prstGeom prst="roundRect">
            <a:avLst>
              <a:gd name="adj" fmla="val 6364"/>
            </a:avLst>
          </a:prstGeom>
          <a:solidFill>
            <a:srgbClr val="F1F6F2"/>
          </a:solidFill>
          <a:ln w="12700">
            <a:solidFill>
              <a:srgbClr val="F1F6F2"/>
            </a:solidFill>
            <a:prstDash val="solid"/>
          </a:ln>
        </p:spPr>
        <p:txBody>
          <a:bodyPr/>
          <a:p/>
        </p:txBody>
      </p:sp>
      <p:sp>
        <p:nvSpPr>
          <p:cNvPr id="10" name="Text 8"/>
          <p:cNvSpPr/>
          <p:nvPr/>
        </p:nvSpPr>
        <p:spPr>
          <a:xfrm>
            <a:off x="621792" y="2404872"/>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1" name="Text 9"/>
          <p:cNvSpPr/>
          <p:nvPr/>
        </p:nvSpPr>
        <p:spPr>
          <a:xfrm>
            <a:off x="1170432" y="2194560"/>
            <a:ext cx="3154680" cy="822960"/>
          </a:xfrm>
          <a:prstGeom prst="rect">
            <a:avLst/>
          </a:prstGeom>
          <a:noFill/>
          <a:ln/>
        </p:spPr>
        <p:txBody>
          <a:bodyPr wrap="square" lIns="0" tIns="0" rIns="0" bIns="0" rtlCol="0" anchor="ctr"/>
          <a:lstStyle/>
          <a:p>
            <a:pPr indent="0" marL="0">
              <a:buNone/>
            </a:pPr>
            <a:r>
              <a:rPr lang="en-US" sz="980" dirty="0">
                <a:solidFill>
                  <a:srgbClr val="1B1B1B"/>
                </a:solidFill>
                <a:latin typeface="Calibri" pitchFamily="34" charset="0"/>
                <a:ea typeface="Calibri" pitchFamily="34" charset="-122"/>
                <a:cs typeface="Calibri" pitchFamily="34" charset="-120"/>
              </a:rPr>
              <a:t>Changed plans mid-project? Report it, because that is a finding in itself.</a:t>
            </a:r>
            <a:endParaRPr lang="en-US" sz="980" dirty="0"/>
          </a:p>
        </p:txBody>
      </p:sp>
      <p:sp>
        <p:nvSpPr>
          <p:cNvPr id="12" name="Shape 10"/>
          <p:cNvSpPr/>
          <p:nvPr/>
        </p:nvSpPr>
        <p:spPr>
          <a:xfrm>
            <a:off x="4663440" y="2103120"/>
            <a:ext cx="4023360" cy="1005840"/>
          </a:xfrm>
          <a:prstGeom prst="roundRect">
            <a:avLst>
              <a:gd name="adj" fmla="val 6364"/>
            </a:avLst>
          </a:prstGeom>
          <a:solidFill>
            <a:srgbClr val="F1F6F2"/>
          </a:solidFill>
          <a:ln w="12700">
            <a:solidFill>
              <a:srgbClr val="F1F6F2"/>
            </a:solidFill>
            <a:prstDash val="solid"/>
          </a:ln>
        </p:spPr>
        <p:txBody>
          <a:bodyPr/>
          <a:p/>
        </p:txBody>
      </p:sp>
      <p:sp>
        <p:nvSpPr>
          <p:cNvPr id="13" name="Text 11"/>
          <p:cNvSpPr/>
          <p:nvPr/>
        </p:nvSpPr>
        <p:spPr>
          <a:xfrm>
            <a:off x="4828032" y="2404872"/>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4" name="Text 12"/>
          <p:cNvSpPr/>
          <p:nvPr/>
        </p:nvSpPr>
        <p:spPr>
          <a:xfrm>
            <a:off x="5376672" y="2194560"/>
            <a:ext cx="3154680" cy="822960"/>
          </a:xfrm>
          <a:prstGeom prst="rect">
            <a:avLst/>
          </a:prstGeom>
          <a:noFill/>
          <a:ln/>
        </p:spPr>
        <p:txBody>
          <a:bodyPr wrap="square" lIns="0" tIns="0" rIns="0" bIns="0" rtlCol="0" anchor="ctr"/>
          <a:lstStyle/>
          <a:p>
            <a:pPr indent="0" marL="0">
              <a:buNone/>
            </a:pPr>
            <a:r>
              <a:rPr lang="en-US" sz="980" dirty="0">
                <a:solidFill>
                  <a:srgbClr val="1B1B1B"/>
                </a:solidFill>
                <a:latin typeface="Calibri" pitchFamily="34" charset="0"/>
                <a:ea typeface="Calibri" pitchFamily="34" charset="-122"/>
                <a:cs typeface="Calibri" pitchFamily="34" charset="-120"/>
              </a:rPr>
              <a:t>Do not overclaim. “Improved alongside our change” is honest and enough.</a:t>
            </a:r>
            <a:endParaRPr lang="en-US" sz="980" dirty="0"/>
          </a:p>
        </p:txBody>
      </p:sp>
      <p:sp>
        <p:nvSpPr>
          <p:cNvPr id="15" name="Shape 13"/>
          <p:cNvSpPr/>
          <p:nvPr/>
        </p:nvSpPr>
        <p:spPr>
          <a:xfrm>
            <a:off x="457200" y="3246120"/>
            <a:ext cx="4023360" cy="1005840"/>
          </a:xfrm>
          <a:prstGeom prst="roundRect">
            <a:avLst>
              <a:gd name="adj" fmla="val 6364"/>
            </a:avLst>
          </a:prstGeom>
          <a:solidFill>
            <a:srgbClr val="F1F6F2"/>
          </a:solidFill>
          <a:ln w="12700">
            <a:solidFill>
              <a:srgbClr val="F1F6F2"/>
            </a:solidFill>
            <a:prstDash val="solid"/>
          </a:ln>
        </p:spPr>
        <p:txBody>
          <a:bodyPr/>
          <a:p/>
        </p:txBody>
      </p:sp>
      <p:sp>
        <p:nvSpPr>
          <p:cNvPr id="16" name="Text 14"/>
          <p:cNvSpPr/>
          <p:nvPr/>
        </p:nvSpPr>
        <p:spPr>
          <a:xfrm>
            <a:off x="621792" y="3547872"/>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7" name="Text 15"/>
          <p:cNvSpPr/>
          <p:nvPr/>
        </p:nvSpPr>
        <p:spPr>
          <a:xfrm>
            <a:off x="1170432" y="3337560"/>
            <a:ext cx="3154680" cy="822960"/>
          </a:xfrm>
          <a:prstGeom prst="rect">
            <a:avLst/>
          </a:prstGeom>
          <a:noFill/>
          <a:ln/>
        </p:spPr>
        <p:txBody>
          <a:bodyPr wrap="square" lIns="0" tIns="0" rIns="0" bIns="0" rtlCol="0" anchor="ctr"/>
          <a:lstStyle/>
          <a:p>
            <a:pPr indent="0" marL="0">
              <a:buNone/>
            </a:pPr>
            <a:r>
              <a:rPr lang="en-US" sz="980" dirty="0">
                <a:solidFill>
                  <a:srgbClr val="1B1B1B"/>
                </a:solidFill>
                <a:latin typeface="Calibri" pitchFamily="34" charset="0"/>
                <a:ea typeface="Calibri" pitchFamily="34" charset="-122"/>
                <a:cs typeface="Calibri" pitchFamily="34" charset="-120"/>
              </a:rPr>
              <a:t>Small numbers are fine, as long as you show them over time.</a:t>
            </a:r>
            <a:endParaRPr lang="en-US" sz="980" dirty="0"/>
          </a:p>
        </p:txBody>
      </p:sp>
      <p:sp>
        <p:nvSpPr>
          <p:cNvPr id="18" name="Shape 16"/>
          <p:cNvSpPr/>
          <p:nvPr/>
        </p:nvSpPr>
        <p:spPr>
          <a:xfrm>
            <a:off x="4663440" y="3246120"/>
            <a:ext cx="4023360" cy="1005840"/>
          </a:xfrm>
          <a:prstGeom prst="roundRect">
            <a:avLst>
              <a:gd name="adj" fmla="val 6364"/>
            </a:avLst>
          </a:prstGeom>
          <a:solidFill>
            <a:srgbClr val="F1F6F2"/>
          </a:solidFill>
          <a:ln w="12700">
            <a:solidFill>
              <a:srgbClr val="F1F6F2"/>
            </a:solidFill>
            <a:prstDash val="solid"/>
          </a:ln>
        </p:spPr>
        <p:txBody>
          <a:bodyPr/>
          <a:p/>
        </p:txBody>
      </p:sp>
      <p:sp>
        <p:nvSpPr>
          <p:cNvPr id="19" name="Text 17"/>
          <p:cNvSpPr/>
          <p:nvPr/>
        </p:nvSpPr>
        <p:spPr>
          <a:xfrm>
            <a:off x="4828032" y="3547872"/>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20" name="Text 18"/>
          <p:cNvSpPr/>
          <p:nvPr/>
        </p:nvSpPr>
        <p:spPr>
          <a:xfrm>
            <a:off x="5376672" y="3337560"/>
            <a:ext cx="3154680" cy="822960"/>
          </a:xfrm>
          <a:prstGeom prst="rect">
            <a:avLst/>
          </a:prstGeom>
          <a:noFill/>
          <a:ln/>
        </p:spPr>
        <p:txBody>
          <a:bodyPr wrap="square" lIns="0" tIns="0" rIns="0" bIns="0" rtlCol="0" anchor="ctr"/>
          <a:lstStyle/>
          <a:p>
            <a:pPr indent="0" marL="0">
              <a:buNone/>
            </a:pPr>
            <a:r>
              <a:rPr lang="en-US" sz="980" dirty="0">
                <a:solidFill>
                  <a:srgbClr val="1B1B1B"/>
                </a:solidFill>
                <a:latin typeface="Calibri" pitchFamily="34" charset="0"/>
                <a:ea typeface="Calibri" pitchFamily="34" charset="-122"/>
                <a:cs typeface="Calibri" pitchFamily="34" charset="-120"/>
              </a:rPr>
              <a:t>Skip what does not apply, and say why in one line.</a:t>
            </a:r>
            <a:endParaRPr lang="en-US" sz="980" dirty="0"/>
          </a:p>
        </p:txBody>
      </p:sp>
      <p:sp>
        <p:nvSpPr>
          <p:cNvPr id="21" name="Text 19"/>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22" name="Text 20"/>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23D22"/>
        </a:solidFill>
      </p:bgPr>
    </p:bg>
    <p:spTree>
      <p:nvGrpSpPr>
        <p:cNvPr id="1" name=""/>
        <p:cNvGrpSpPr/>
        <p:nvPr/>
      </p:nvGrpSpPr>
      <p:grpSpPr>
        <a:xfrm>
          <a:off x="0" y="0"/>
          <a:ext cx="0" cy="0"/>
          <a:chOff x="0" y="0"/>
          <a:chExt cx="0" cy="0"/>
        </a:xfrm>
      </p:grpSpPr>
      <p:sp>
        <p:nvSpPr>
          <p:cNvPr id="2" name="Shape 0"/>
          <p:cNvSpPr/>
          <p:nvPr/>
        </p:nvSpPr>
        <p:spPr>
          <a:xfrm>
            <a:off x="7498080" y="3566160"/>
            <a:ext cx="2743200" cy="2743200"/>
          </a:xfrm>
          <a:prstGeom prst="ellipse">
            <a:avLst/>
          </a:prstGeom>
          <a:solidFill>
            <a:srgbClr val="023D22"/>
          </a:solidFill>
          <a:ln w="15875">
            <a:solidFill>
              <a:srgbClr val="098040"/>
            </a:solidFill>
            <a:prstDash val="solid"/>
          </a:ln>
        </p:spPr>
        <p:txBody>
          <a:bodyPr/>
          <a:p/>
        </p:txBody>
      </p:sp>
      <p:sp>
        <p:nvSpPr>
          <p:cNvPr id="3" name="Text 1"/>
          <p:cNvSpPr/>
          <p:nvPr/>
        </p:nvSpPr>
        <p:spPr>
          <a:xfrm>
            <a:off x="640080" y="914400"/>
            <a:ext cx="768096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You’re ready to write.</a:t>
            </a:r>
            <a:endParaRPr lang="en-US" sz="3200" dirty="0"/>
          </a:p>
        </p:txBody>
      </p:sp>
      <p:sp>
        <p:nvSpPr>
          <p:cNvPr id="4" name="Text 2"/>
          <p:cNvSpPr/>
          <p:nvPr/>
        </p:nvSpPr>
        <p:spPr>
          <a:xfrm>
            <a:off x="640080" y="1874520"/>
            <a:ext cx="420624" cy="420624"/>
          </a:xfrm>
          <a:prstGeom prst="ellipse">
            <a:avLst/>
          </a:prstGeom>
          <a:solidFill>
            <a:srgbClr val="098040"/>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5" name="Text 3"/>
          <p:cNvSpPr/>
          <p:nvPr/>
        </p:nvSpPr>
        <p:spPr>
          <a:xfrm>
            <a:off x="1234440" y="1874520"/>
            <a:ext cx="6949440" cy="420624"/>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Work through the 18 items in this guide</a:t>
            </a:r>
            <a:endParaRPr lang="en-US" sz="1300" dirty="0"/>
          </a:p>
        </p:txBody>
      </p:sp>
      <p:sp>
        <p:nvSpPr>
          <p:cNvPr id="6" name="Text 4"/>
          <p:cNvSpPr/>
          <p:nvPr/>
        </p:nvSpPr>
        <p:spPr>
          <a:xfrm>
            <a:off x="640080" y="2532888"/>
            <a:ext cx="420624" cy="420624"/>
          </a:xfrm>
          <a:prstGeom prst="ellipse">
            <a:avLst/>
          </a:prstGeom>
          <a:solidFill>
            <a:srgbClr val="098040"/>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7" name="Text 5"/>
          <p:cNvSpPr/>
          <p:nvPr/>
        </p:nvSpPr>
        <p:spPr>
          <a:xfrm>
            <a:off x="1234440" y="2532888"/>
            <a:ext cx="6949440" cy="420624"/>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Want fill-in slides? The Presentation Template is optional</a:t>
            </a:r>
            <a:endParaRPr lang="en-US" sz="1300" dirty="0"/>
          </a:p>
        </p:txBody>
      </p:sp>
      <p:sp>
        <p:nvSpPr>
          <p:cNvPr id="8" name="Text 6"/>
          <p:cNvSpPr/>
          <p:nvPr/>
        </p:nvSpPr>
        <p:spPr>
          <a:xfrm>
            <a:off x="640080" y="3191256"/>
            <a:ext cx="420624" cy="420624"/>
          </a:xfrm>
          <a:prstGeom prst="ellipse">
            <a:avLst/>
          </a:prstGeom>
          <a:solidFill>
            <a:srgbClr val="098040"/>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9" name="Text 7"/>
          <p:cNvSpPr/>
          <p:nvPr/>
        </p:nvSpPr>
        <p:spPr>
          <a:xfrm>
            <a:off x="1234440" y="3191256"/>
            <a:ext cx="6949440" cy="420624"/>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Run the 18-item self-check, then present</a:t>
            </a:r>
            <a:endParaRPr lang="en-US" sz="1300" dirty="0"/>
          </a:p>
        </p:txBody>
      </p:sp>
      <p:sp>
        <p:nvSpPr>
          <p:cNvPr id="10" name="Text 8"/>
          <p:cNvSpPr/>
          <p:nvPr/>
        </p:nvSpPr>
        <p:spPr>
          <a:xfrm>
            <a:off x="640080" y="3977640"/>
            <a:ext cx="7498080" cy="274320"/>
          </a:xfrm>
          <a:prstGeom prst="rect">
            <a:avLst/>
          </a:prstGeom>
          <a:noFill/>
          <a:ln/>
        </p:spPr>
        <p:txBody>
          <a:bodyPr wrap="square" lIns="0" tIns="0" rIns="0" bIns="0" rtlCol="0" anchor="ctr"/>
          <a:lstStyle/>
          <a:p>
            <a:pPr indent="0" marL="0">
              <a:buNone/>
            </a:pPr>
            <a:r>
              <a:rPr lang="en-US" sz="1050" i="1" dirty="0">
                <a:solidFill>
                  <a:srgbClr val="E4F0E8"/>
                </a:solidFill>
                <a:latin typeface="Calibri" pitchFamily="34" charset="0"/>
                <a:ea typeface="Calibri" pitchFamily="34" charset="-122"/>
                <a:cs typeface="Calibri" pitchFamily="34" charset="-120"/>
              </a:rPr>
              <a:t>A first QIP does not need to be perfect. Aim for honest, measured and finished. If you have questions, speak to your local QI team.</a:t>
            </a:r>
            <a:endParaRPr lang="en-US" sz="1050" dirty="0"/>
          </a:p>
        </p:txBody>
      </p:sp>
      <p:sp>
        <p:nvSpPr>
          <p:cNvPr id="11" name="Text 9"/>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7DD08F"/>
                </a:solidFill>
                <a:latin typeface="Calibri" pitchFamily="34" charset="0"/>
                <a:ea typeface="Calibri" pitchFamily="34" charset="-122"/>
                <a:cs typeface="Calibri" pitchFamily="34" charset="-120"/>
              </a:rPr>
              <a:t>Society for Acute Medicine  |  SAM QI kit · Step 5</a:t>
            </a:r>
            <a:endParaRPr lang="en-US" sz="750" dirty="0"/>
          </a:p>
        </p:txBody>
      </p:sp>
      <p:sp>
        <p:nvSpPr>
          <p:cNvPr id="12" name="Text 10"/>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BB8A6"/>
                </a:solidFill>
                <a:latin typeface="Calibri" pitchFamily="34" charset="0"/>
                <a:ea typeface="Calibri" pitchFamily="34" charset="-122"/>
                <a:cs typeface="Calibri" pitchFamily="34" charset="-120"/>
              </a:rPr>
              <a:t>SQUIRE 2.0 Reporting Guide</a:t>
            </a:r>
            <a:endParaRPr lang="en-US" sz="750" dirty="0"/>
          </a:p>
        </p:txBody>
      </p:sp>
    </p:spTree>
  </p:cSld>
  <p:clrMapOvr>
    <a:masterClrMapping/>
  </p:clrMapOvr>
</p:sld>
</file>

<file path=ppt/theme/theme1.xml><?xml version="1.0" encoding="utf-8"?>
<a:theme xmlns:a="http://schemas.openxmlformats.org/drawingml/2006/main" name="Office Theme">
  <a:themeElements>
    <a:clrScheme name="SAM QI kit">
      <a:dk1>
        <a:sysClr val="windowText" lastClr="000000"/>
      </a:dk1>
      <a:lt1>
        <a:sysClr val="window" lastClr="FFFFFF"/>
      </a:lt1>
      <a:dk2>
        <a:srgbClr val="023D22"/>
      </a:dk2>
      <a:lt2>
        <a:srgbClr val="F1F6F2"/>
      </a:lt2>
      <a:accent1>
        <a:srgbClr val="036E3A"/>
      </a:accent1>
      <a:accent2>
        <a:srgbClr val="4A5A52"/>
      </a:accent2>
      <a:accent3>
        <a:srgbClr val="DA291C"/>
      </a:accent3>
      <a:accent4>
        <a:srgbClr val="098040"/>
      </a:accent4>
      <a:accent5>
        <a:srgbClr val="023D22"/>
      </a:accent5>
      <a:accent6>
        <a:srgbClr val="7DD08F"/>
      </a:accent6>
      <a:hlink>
        <a:srgbClr val="036E3A"/>
      </a:hlink>
      <a:folHlink>
        <a:srgbClr val="023D2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Society for Acute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SQUIRE 2.0 Reporting Guide — SAM QI kit</dc:title>
  <dc:subject>SAM QI kit</dc:subject>
  <dc:creator>Society for Acute Medicine</dc:creator>
  <cp:lastModifiedBy>Society for Acute Medicine</cp:lastModifiedBy>
  <cp:revision>1</cp:revision>
  <dcterms:created xsi:type="dcterms:W3CDTF">2026-08-06T12:25:23Z</dcterms:created>
  <dcterms:modified xsi:type="dcterms:W3CDTF">2026-10-03T12:00:00Z</dcterms:modified>
</cp:coreProperties>
</file>