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1 (Title): Indicate that the manuscript concerns an initiative to improve healthcare (broadly defined to include the quality, safety, effectiveness, patient-centredness, timeliness, cost, efficiency, and equity of healthcare).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2 (Abstract): a. Provide adequate information to aid in searching and indexing. b. Summarise all key information from various sections of the text using the abstract format of the intended publication or a structured summary such as: background, local problem, methods, interventions, results, conclusions.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3 (Problem Description): Nature and significance of the local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4 (Available Knowledge): Summary of what is currently known about the problem, including relevant previous studies.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5 (Rationale): Informal or formal frameworks, models, concepts, and/or theories used to explain the problem, any reasons or assumptions that were used to develop the intervention(s), and reasons why the intervention(s) was expected to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6 (Specific Aims): Purpose of the project and of this report. WHO quality lens: quality health services should be effective, safe, people-centred, timely, equitable, integrated and efficient (WHO, Quality of care, who.int/health-topics/quality-of-care).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7 (Context): Contextual elements considered important at the outset of introducing the intervention(s).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8 (Intervention(s)): a. Description of the intervention(s) in sufficient detail that others could reproduce it. b. Specifics of the team involved in the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9 (Study of the Intervention(s)): a. Approach chosen for assessing the impact of the intervention(s). b. Approach used to establish whether the observed outcomes were due to the intervention(s).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10 (Measures): a. Measures chosen for studying processes and outcomes of the intervention(s), including rationale for choosing them, their operational definitions, and their validity and reliability. b. Description of the approach to the ongoing assessment of contextual elements that contributed to the success, failure, efficiency, and cost. c. Methods employed for assessing completeness and accuracy of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11 (Analysis): a. Qualitative and quantitative methods used to draw inferences from the data. b. Methods for understanding variation within the data, including the effects of time as a variable.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12 (Ethical Considerations): Ethical aspects of implementing and studying the intervention(s) and how they were addressed, including, but not limited to, formal ethics review and potential conflict(s) of interest.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13a (Results): Initial steps of the intervention(s) and their evolution over time (e.g., time-line diagram, flow chart, or table), including modifications made to the intervention during the project.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13b (Results): Details of the process measures and outcome.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Items 13c-d (Results): c. Contextual elements that interacted with the intervention(s). d. Observed associations between outcomes, interventions, and relevant contextual elements.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Items 13e-f (Results): e. Unintended consequences such as unexpected benefits, problems, failures, or costs associated with the intervention(s). f. Details about missing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14 (Summary): a. Key findings, including relevance to the rationale and specific aims. b. Particular strengths of the project.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15 (Interpretation): a. Nature of the association between the intervention(s) and the outcomes. b. Comparison of results with findings from other publications. c. Impact of the project on people and systems. d. Reasons for any differences between observed and anticipated outcomes, including the influence of context. e. Costs and strategic trade-offs, including opportunity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16 (Limitations): a. Limits to the generalisability of the work. b. Factors that might have limited internal validity such as confounding, bias, or imprecision in the design, methods, measurement, or analysis. c. Efforts made to minimise and adjust for limitations.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17 (Conclusions): a. Usefulness of the work. b. Sustainability. c. Potential for spread to other contexts. d. Implications for practice and for further study in the field. e. Suggested next steps.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SQUIRE 2.0 Item 18 (Funding): Sources of funding that supported this work. Role, if any, of the funding organisation in the design, implementation, interpretation, and reporting.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www.squire-statement.org/" TargetMode="External"/><Relationship Id="rId2" Type="http://schemas.openxmlformats.org/officeDocument/2006/relationships/hyperlink" Target="http://www.squire-statement.org/" TargetMode="External"/><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aimqa.github.io/Test-/diagram-tool.html?mode=driver" TargetMode="Externa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www.who.int/health-topics/quality-of-care" TargetMode="Externa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23D22"/>
        </a:solidFill>
      </p:bgPr>
    </p:bg>
    <p:spTree>
      <p:nvGrpSpPr>
        <p:cNvPr id="1" name=""/>
        <p:cNvGrpSpPr/>
        <p:nvPr/>
      </p:nvGrpSpPr>
      <p:grpSpPr>
        <a:xfrm>
          <a:off x="0" y="0"/>
          <a:ext cx="0" cy="0"/>
          <a:chOff x="0" y="0"/>
          <a:chExt cx="0" cy="0"/>
        </a:xfrm>
      </p:grpSpPr>
      <p:sp>
        <p:nvSpPr>
          <p:cNvPr id="2" name="Shape 0"/>
          <p:cNvSpPr/>
          <p:nvPr/>
        </p:nvSpPr>
        <p:spPr>
          <a:xfrm>
            <a:off x="7315200" y="-1188720"/>
            <a:ext cx="3108960" cy="3108960"/>
          </a:xfrm>
          <a:prstGeom prst="ellipse">
            <a:avLst/>
          </a:prstGeom>
          <a:solidFill>
            <a:srgbClr val="023D22"/>
          </a:solidFill>
          <a:ln w="15875">
            <a:solidFill>
              <a:srgbClr val="098040"/>
            </a:solidFill>
            <a:prstDash val="solid"/>
          </a:ln>
        </p:spPr>
        <p:txBody>
          <a:bodyPr/>
          <a:p/>
        </p:txBody>
      </p:sp>
      <p:sp>
        <p:nvSpPr>
          <p:cNvPr id="3" name="Shape 1"/>
          <p:cNvSpPr/>
          <p:nvPr/>
        </p:nvSpPr>
        <p:spPr>
          <a:xfrm>
            <a:off x="-1005840" y="3749040"/>
            <a:ext cx="2377440" cy="2377440"/>
          </a:xfrm>
          <a:prstGeom prst="ellipse">
            <a:avLst/>
          </a:prstGeom>
          <a:solidFill>
            <a:srgbClr val="098040"/>
          </a:solidFill>
          <a:ln w="12700">
            <a:solidFill>
              <a:srgbClr val="098040"/>
            </a:solidFill>
            <a:prstDash val="solid"/>
          </a:ln>
        </p:spPr>
        <p:txBody>
          <a:bodyPr/>
          <a:p/>
        </p:txBody>
      </p:sp>
      <p:sp>
        <p:nvSpPr>
          <p:cNvPr id="4" name="Text 2"/>
          <p:cNvSpPr/>
          <p:nvPr/>
        </p:nvSpPr>
        <p:spPr>
          <a:xfrm>
            <a:off x="7360920" y="384048"/>
            <a:ext cx="1325880" cy="310896"/>
          </a:xfrm>
          <a:prstGeom prst="roundRect">
            <a:avLst>
              <a:gd name="adj" fmla="val 47059"/>
            </a:avLst>
          </a:prstGeom>
          <a:solidFill>
            <a:srgbClr val="098040"/>
          </a:solidFill>
          <a:ln/>
        </p:spPr>
        <p:txBody>
          <a:bodyPr wrap="square" lIns="0" tIns="0" rIns="0" bIns="0" rtlCol="0" anchor="ctr"/>
          <a:lstStyle/>
          <a:p>
            <a:pPr algn="ctr" indent="0" marL="0">
              <a:buNone/>
            </a:pPr>
            <a:r>
              <a:rPr lang="en-US" sz="900" b="1" dirty="0">
                <a:solidFill>
                  <a:srgbClr val="FFFFFF"/>
                </a:solidFill>
                <a:latin typeface="Calibri" pitchFamily="34" charset="0"/>
                <a:ea typeface="Calibri" pitchFamily="34" charset="-122"/>
                <a:cs typeface="Calibri" pitchFamily="34" charset="-120"/>
              </a:rPr>
              <a:t>ITEM 1 · TITLE</a:t>
            </a:r>
            <a:endParaRPr lang="en-US" sz="900" dirty="0"/>
          </a:p>
        </p:txBody>
      </p:sp>
      <p:sp>
        <p:nvSpPr>
          <p:cNvPr id="5" name="Text 3"/>
          <p:cNvSpPr/>
          <p:nvPr/>
        </p:nvSpPr>
        <p:spPr>
          <a:xfrm>
            <a:off x="640080" y="868680"/>
            <a:ext cx="6400800" cy="274320"/>
          </a:xfrm>
          <a:prstGeom prst="rect">
            <a:avLst/>
          </a:prstGeom>
          <a:noFill/>
          <a:ln/>
        </p:spPr>
        <p:txBody>
          <a:bodyPr wrap="square" lIns="0" tIns="0" rIns="0" bIns="0" rtlCol="0" anchor="ctr"/>
          <a:lstStyle/>
          <a:p>
            <a:pPr indent="0" marL="0">
              <a:buNone/>
            </a:pPr>
            <a:r>
              <a:rPr lang="en-US" sz="1050" b="1" spc="200" kern="0" dirty="0">
                <a:solidFill>
                  <a:srgbClr val="7DD08F"/>
                </a:solidFill>
                <a:latin typeface="Calibri" pitchFamily="34" charset="0"/>
                <a:ea typeface="Calibri" pitchFamily="34" charset="-122"/>
                <a:cs typeface="Calibri" pitchFamily="34" charset="-120"/>
              </a:rPr>
              <a:t>SOCIETY FOR ACUTE MEDICINE  ·  SAM QI KIT  ·  STEP 5  ·  SQUIRE 2.0</a:t>
            </a:r>
            <a:endParaRPr lang="en-US" sz="1050" dirty="0"/>
          </a:p>
        </p:txBody>
      </p:sp>
      <p:sp>
        <p:nvSpPr>
          <p:cNvPr id="6" name="Text 4"/>
          <p:cNvSpPr/>
          <p:nvPr/>
        </p:nvSpPr>
        <p:spPr>
          <a:xfrm>
            <a:off x="640080" y="1188720"/>
            <a:ext cx="7406640" cy="777240"/>
          </a:xfrm>
          <a:prstGeom prst="rect">
            <a:avLst/>
          </a:prstGeom>
          <a:noFill/>
          <a:ln/>
        </p:spPr>
        <p:txBody>
          <a:bodyPr wrap="square" lIns="0" tIns="0" rIns="0" bIns="0" rtlCol="0" anchor="ctr"/>
          <a:lstStyle/>
          <a:p>
            <a:pPr indent="0" marL="0">
              <a:buNone/>
            </a:pPr>
            <a:r>
              <a:rPr lang="en-US" sz="3400" b="1" dirty="0">
                <a:solidFill>
                  <a:srgbClr val="FFFFFF"/>
                </a:solidFill>
                <a:latin typeface="Calibri" pitchFamily="34" charset="0"/>
                <a:ea typeface="Calibri" pitchFamily="34" charset="-122"/>
                <a:cs typeface="Calibri" pitchFamily="34" charset="-120"/>
              </a:rPr>
              <a:t>Insert project title here</a:t>
            </a:r>
            <a:endParaRPr lang="en-US" sz="3400" dirty="0"/>
          </a:p>
        </p:txBody>
      </p:sp>
      <p:sp>
        <p:nvSpPr>
          <p:cNvPr id="7" name="Text 5"/>
          <p:cNvSpPr/>
          <p:nvPr/>
        </p:nvSpPr>
        <p:spPr>
          <a:xfrm>
            <a:off x="640080" y="2057400"/>
            <a:ext cx="7498080" cy="548640"/>
          </a:xfrm>
          <a:prstGeom prst="rect">
            <a:avLst/>
          </a:prstGeom>
          <a:noFill/>
          <a:ln/>
        </p:spPr>
        <p:txBody>
          <a:bodyPr wrap="square" lIns="0" tIns="0" rIns="0" bIns="0" rtlCol="0" anchor="ctr"/>
          <a:lstStyle/>
          <a:p>
            <a:pPr indent="0" marL="0">
              <a:buNone/>
            </a:pPr>
            <a:r>
              <a:rPr lang="en-US" sz="1000" i="1" dirty="0">
                <a:solidFill>
                  <a:srgbClr val="E4F0E8"/>
                </a:solidFill>
                <a:latin typeface="Calibri" pitchFamily="34" charset="0"/>
                <a:ea typeface="Calibri" pitchFamily="34" charset="-122"/>
                <a:cs typeface="Calibri" pitchFamily="34" charset="-120"/>
              </a:rPr>
              <a:t>Item 1 tip: put the improvement in the title, e.g. “Improving venous thromboembolism (VTE) assessment on the acute medical unit (AMU)”. </a:t>
            </a:r>
            <a:pPr indent="0" marL="0">
              <a:buNone/>
            </a:pPr>
            <a:r>
              <a:rPr lang="en-US" sz="1000" i="1" dirty="0">
                <a:solidFill>
                  <a:srgbClr val="E4F0E8"/>
                </a:solidFill>
                <a:latin typeface="Calibri" pitchFamily="34" charset="0"/>
                <a:ea typeface="Calibri" pitchFamily="34" charset="-122"/>
                <a:cs typeface="Calibri" pitchFamily="34" charset="-120"/>
              </a:rPr>
              <a:t>Include the words ‘quality improvement’ if you can, because it helps others find your work.</a:t>
            </a:r>
            <a:endParaRPr lang="en-US" sz="1000" dirty="0"/>
          </a:p>
          <a:p>
            <a:pPr indent="0" marL="0">
              <a:buNone/>
            </a:pPr>
            <a:r>
              <a:rPr lang="en-US" sz="1000" i="1" dirty="0">
                <a:solidFill>
                  <a:srgbClr val="E4F0E8"/>
                </a:solidFill>
                <a:latin typeface="Calibri" pitchFamily="34" charset="0"/>
                <a:ea typeface="Calibri" pitchFamily="34" charset="-122"/>
                <a:cs typeface="Calibri" pitchFamily="34" charset="-120"/>
              </a:rPr>
              <a:t>These slides are optional. Use the ones that fit your project and skip the rest, as SQUIRE (the Standards for Quality Improvement Reporting Excellence) allows, as long as you say why. The Reporting Guide explains what is enough for each item.</a:t>
            </a:r>
            <a:endParaRPr lang="en-US" sz="1000" dirty="0"/>
          </a:p>
        </p:txBody>
      </p:sp>
      <p:sp>
        <p:nvSpPr>
          <p:cNvPr id="8" name="Text 6"/>
          <p:cNvSpPr/>
          <p:nvPr/>
        </p:nvSpPr>
        <p:spPr>
          <a:xfrm>
            <a:off x="640080" y="3063240"/>
            <a:ext cx="2560320" cy="219456"/>
          </a:xfrm>
          <a:prstGeom prst="rect">
            <a:avLst/>
          </a:prstGeom>
          <a:noFill/>
          <a:ln/>
        </p:spPr>
        <p:txBody>
          <a:bodyPr wrap="square" lIns="0" tIns="0" rIns="0" bIns="0" rtlCol="0" anchor="ctr"/>
          <a:lstStyle/>
          <a:p>
            <a:pPr indent="0" marL="0">
              <a:buNone/>
            </a:pPr>
            <a:r>
              <a:rPr lang="en-US" sz="850" b="1" spc="150" kern="0" dirty="0">
                <a:solidFill>
                  <a:srgbClr val="7DD08F"/>
                </a:solidFill>
                <a:latin typeface="Calibri" pitchFamily="34" charset="0"/>
                <a:ea typeface="Calibri" pitchFamily="34" charset="-122"/>
                <a:cs typeface="Calibri" pitchFamily="34" charset="-120"/>
              </a:rPr>
              <a:t>PROJECT LEAD</a:t>
            </a:r>
            <a:endParaRPr lang="en-US" sz="850" dirty="0"/>
          </a:p>
        </p:txBody>
      </p:sp>
      <p:sp>
        <p:nvSpPr>
          <p:cNvPr id="9" name="Text 7"/>
          <p:cNvSpPr/>
          <p:nvPr/>
        </p:nvSpPr>
        <p:spPr>
          <a:xfrm>
            <a:off x="640080" y="3291840"/>
            <a:ext cx="2560320" cy="292608"/>
          </a:xfrm>
          <a:prstGeom prst="rect">
            <a:avLst/>
          </a:prstGeom>
          <a:noFill/>
          <a:ln/>
        </p:spPr>
        <p:txBody>
          <a:bodyPr wrap="square" lIns="0" tIns="0" rIns="0" bIns="0" rtlCol="0" anchor="ctr"/>
          <a:lstStyle/>
          <a:p>
            <a:pPr indent="0" marL="0">
              <a:buNone/>
            </a:pPr>
            <a:r>
              <a:rPr lang="en-US" sz="1150" dirty="0">
                <a:solidFill>
                  <a:srgbClr val="FFFFFF"/>
                </a:solidFill>
                <a:latin typeface="Calibri" pitchFamily="34" charset="0"/>
                <a:ea typeface="Calibri" pitchFamily="34" charset="-122"/>
                <a:cs typeface="Calibri" pitchFamily="34" charset="-120"/>
              </a:rPr>
              <a:t>Enter</a:t>
            </a:r>
            <a:endParaRPr lang="en-US" sz="1150" dirty="0"/>
          </a:p>
        </p:txBody>
      </p:sp>
      <p:sp>
        <p:nvSpPr>
          <p:cNvPr id="10" name="Text 8"/>
          <p:cNvSpPr/>
          <p:nvPr/>
        </p:nvSpPr>
        <p:spPr>
          <a:xfrm>
            <a:off x="3383280" y="3063240"/>
            <a:ext cx="2560320" cy="219456"/>
          </a:xfrm>
          <a:prstGeom prst="rect">
            <a:avLst/>
          </a:prstGeom>
          <a:noFill/>
          <a:ln/>
        </p:spPr>
        <p:txBody>
          <a:bodyPr wrap="square" lIns="0" tIns="0" rIns="0" bIns="0" rtlCol="0" anchor="ctr"/>
          <a:lstStyle/>
          <a:p>
            <a:pPr indent="0" marL="0">
              <a:buNone/>
            </a:pPr>
            <a:r>
              <a:rPr lang="en-US" sz="850" b="1" spc="150" kern="0" dirty="0">
                <a:solidFill>
                  <a:srgbClr val="7DD08F"/>
                </a:solidFill>
                <a:latin typeface="Calibri" pitchFamily="34" charset="0"/>
                <a:ea typeface="Calibri" pitchFamily="34" charset="-122"/>
                <a:cs typeface="Calibri" pitchFamily="34" charset="-120"/>
              </a:rPr>
              <a:t>QI LEAD</a:t>
            </a:r>
            <a:endParaRPr lang="en-US" sz="850" dirty="0"/>
          </a:p>
        </p:txBody>
      </p:sp>
      <p:sp>
        <p:nvSpPr>
          <p:cNvPr id="11" name="Text 9"/>
          <p:cNvSpPr/>
          <p:nvPr/>
        </p:nvSpPr>
        <p:spPr>
          <a:xfrm>
            <a:off x="3383280" y="3291840"/>
            <a:ext cx="2560320" cy="292608"/>
          </a:xfrm>
          <a:prstGeom prst="rect">
            <a:avLst/>
          </a:prstGeom>
          <a:noFill/>
          <a:ln/>
        </p:spPr>
        <p:txBody>
          <a:bodyPr wrap="square" lIns="0" tIns="0" rIns="0" bIns="0" rtlCol="0" anchor="ctr"/>
          <a:lstStyle/>
          <a:p>
            <a:pPr indent="0" marL="0">
              <a:buNone/>
            </a:pPr>
            <a:r>
              <a:rPr lang="en-US" sz="1150" dirty="0">
                <a:solidFill>
                  <a:srgbClr val="FFFFFF"/>
                </a:solidFill>
                <a:latin typeface="Calibri" pitchFamily="34" charset="0"/>
                <a:ea typeface="Calibri" pitchFamily="34" charset="-122"/>
                <a:cs typeface="Calibri" pitchFamily="34" charset="-120"/>
              </a:rPr>
              <a:t>Enter</a:t>
            </a:r>
            <a:endParaRPr lang="en-US" sz="1150" dirty="0"/>
          </a:p>
        </p:txBody>
      </p:sp>
      <p:sp>
        <p:nvSpPr>
          <p:cNvPr id="12" name="Text 10"/>
          <p:cNvSpPr/>
          <p:nvPr/>
        </p:nvSpPr>
        <p:spPr>
          <a:xfrm>
            <a:off x="6126480" y="3063240"/>
            <a:ext cx="2560320" cy="219456"/>
          </a:xfrm>
          <a:prstGeom prst="rect">
            <a:avLst/>
          </a:prstGeom>
          <a:noFill/>
          <a:ln/>
        </p:spPr>
        <p:txBody>
          <a:bodyPr wrap="square" lIns="0" tIns="0" rIns="0" bIns="0" rtlCol="0" anchor="ctr"/>
          <a:lstStyle/>
          <a:p>
            <a:pPr indent="0" marL="0">
              <a:buNone/>
            </a:pPr>
            <a:r>
              <a:rPr lang="en-US" sz="850" b="1" spc="150" kern="0" dirty="0">
                <a:solidFill>
                  <a:srgbClr val="7DD08F"/>
                </a:solidFill>
                <a:latin typeface="Calibri" pitchFamily="34" charset="0"/>
                <a:ea typeface="Calibri" pitchFamily="34" charset="-122"/>
                <a:cs typeface="Calibri" pitchFamily="34" charset="-120"/>
              </a:rPr>
              <a:t>PROJECT MEMBERS</a:t>
            </a:r>
            <a:endParaRPr lang="en-US" sz="850" dirty="0"/>
          </a:p>
        </p:txBody>
      </p:sp>
      <p:sp>
        <p:nvSpPr>
          <p:cNvPr id="13" name="Text 11"/>
          <p:cNvSpPr/>
          <p:nvPr/>
        </p:nvSpPr>
        <p:spPr>
          <a:xfrm>
            <a:off x="6126480" y="3291840"/>
            <a:ext cx="2560320" cy="292608"/>
          </a:xfrm>
          <a:prstGeom prst="rect">
            <a:avLst/>
          </a:prstGeom>
          <a:noFill/>
          <a:ln/>
        </p:spPr>
        <p:txBody>
          <a:bodyPr wrap="square" lIns="0" tIns="0" rIns="0" bIns="0" rtlCol="0" anchor="ctr"/>
          <a:lstStyle/>
          <a:p>
            <a:pPr indent="0" marL="0">
              <a:buNone/>
            </a:pPr>
            <a:r>
              <a:rPr lang="en-US" sz="1150" dirty="0">
                <a:solidFill>
                  <a:srgbClr val="FFFFFF"/>
                </a:solidFill>
                <a:latin typeface="Calibri" pitchFamily="34" charset="0"/>
                <a:ea typeface="Calibri" pitchFamily="34" charset="-122"/>
                <a:cs typeface="Calibri" pitchFamily="34" charset="-120"/>
              </a:rPr>
              <a:t>Enter</a:t>
            </a:r>
            <a:endParaRPr lang="en-US" sz="1150" dirty="0"/>
          </a:p>
        </p:txBody>
      </p:sp>
      <p:sp>
        <p:nvSpPr>
          <p:cNvPr id="14" name="Text 12"/>
          <p:cNvSpPr/>
          <p:nvPr/>
        </p:nvSpPr>
        <p:spPr>
          <a:xfrm>
            <a:off x="640080" y="4434840"/>
            <a:ext cx="7315200" cy="256032"/>
          </a:xfrm>
          <a:prstGeom prst="rect">
            <a:avLst/>
          </a:prstGeom>
          <a:noFill/>
          <a:ln/>
        </p:spPr>
        <p:txBody>
          <a:bodyPr wrap="square" lIns="0" tIns="0" rIns="0" bIns="0" rtlCol="0" anchor="ctr"/>
          <a:lstStyle/>
          <a:p>
            <a:pPr indent="0" marL="0">
              <a:buNone/>
            </a:pPr>
            <a:r>
              <a:rPr lang="en-US" sz="1000" dirty="0">
                <a:solidFill>
                  <a:srgbClr val="E4F0E8"/>
                </a:solidFill>
                <a:latin typeface="Calibri" pitchFamily="34" charset="0"/>
                <a:ea typeface="Calibri" pitchFamily="34" charset="-122"/>
                <a:cs typeface="Calibri" pitchFamily="34" charset="-120"/>
              </a:rPr>
              <a:t>Society for Acute Medicine  |  Quality Improvement</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274320"/>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About this template</a:t>
            </a:r>
            <a:endParaRPr lang="en-US" sz="2200" dirty="0"/>
          </a:p>
        </p:txBody>
      </p:sp>
      <p:sp>
        <p:nvSpPr>
          <p:cNvPr id="3" name="Text 1"/>
          <p:cNvSpPr/>
          <p:nvPr/>
        </p:nvSpPr>
        <p:spPr>
          <a:xfrm>
            <a:off x="457200" y="932688"/>
            <a:ext cx="2624328" cy="1783080"/>
          </a:xfrm>
          <a:prstGeom prst="roundRect">
            <a:avLst>
              <a:gd name="adj" fmla="val 3590"/>
            </a:avLst>
          </a:prstGeom>
          <a:solidFill>
            <a:srgbClr val="F1F6F2"/>
          </a:solidFill>
          <a:ln/>
        </p:spPr>
        <p:txBody>
          <a:bodyPr wrap="square" lIns="114300" tIns="114300" rIns="114300" bIns="114300" rtlCol="0" anchor="t"/>
          <a:lstStyle/>
          <a:p>
            <a:pPr indent="0" marL="0">
              <a:buNone/>
            </a:pPr>
            <a:endParaRPr lang="en-US" dirty="0"/>
          </a:p>
        </p:txBody>
      </p:sp>
      <p:sp>
        <p:nvSpPr>
          <p:cNvPr id="4" name="Text 2"/>
          <p:cNvSpPr/>
          <p:nvPr/>
        </p:nvSpPr>
        <p:spPr>
          <a:xfrm>
            <a:off x="621792" y="1097280"/>
            <a:ext cx="402336" cy="402336"/>
          </a:xfrm>
          <a:prstGeom prst="ellipse">
            <a:avLst/>
          </a:prstGeom>
          <a:solidFill>
            <a:srgbClr val="036E3A"/>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5" name="Text 3"/>
          <p:cNvSpPr/>
          <p:nvPr/>
        </p:nvSpPr>
        <p:spPr>
          <a:xfrm>
            <a:off x="1115568" y="1133856"/>
            <a:ext cx="1874520" cy="347472"/>
          </a:xfrm>
          <a:prstGeom prst="rect">
            <a:avLst/>
          </a:prstGeom>
          <a:noFill/>
          <a:ln/>
        </p:spPr>
        <p:txBody>
          <a:bodyPr wrap="square" lIns="0" tIns="0" rIns="0" bIns="0" rtlCol="0" anchor="ctr"/>
          <a:lstStyle/>
          <a:p>
            <a:pPr indent="0" marL="0">
              <a:buNone/>
            </a:pPr>
            <a:r>
              <a:rPr lang="en-US" sz="1150" b="1" dirty="0">
                <a:solidFill>
                  <a:srgbClr val="036E3A"/>
                </a:solidFill>
                <a:latin typeface="Calibri" pitchFamily="34" charset="0"/>
                <a:ea typeface="Calibri" pitchFamily="34" charset="-122"/>
                <a:cs typeface="Calibri" pitchFamily="34" charset="-120"/>
              </a:rPr>
              <a:t>SQUIRE 2.0 aligned</a:t>
            </a:r>
            <a:endParaRPr lang="en-US" sz="1150" dirty="0"/>
          </a:p>
        </p:txBody>
      </p:sp>
      <p:sp>
        <p:nvSpPr>
          <p:cNvPr id="6" name="Text 4"/>
          <p:cNvSpPr/>
          <p:nvPr/>
        </p:nvSpPr>
        <p:spPr>
          <a:xfrm>
            <a:off x="621792" y="1627632"/>
            <a:ext cx="2304288" cy="1005840"/>
          </a:xfrm>
          <a:prstGeom prst="rect">
            <a:avLst/>
          </a:prstGeom>
          <a:noFill/>
          <a:ln/>
        </p:spPr>
        <p:txBody>
          <a:bodyPr wrap="square" lIns="0" tIns="0" rIns="0" bIns="0" rtlCol="0" anchor="ctr"/>
          <a:lstStyle/>
          <a:p>
            <a:pPr indent="0" marL="0">
              <a:buNone/>
            </a:pPr>
            <a:r>
              <a:rPr lang="en-US" sz="950" dirty="0">
                <a:solidFill>
                  <a:srgbClr val="1B1B1B"/>
                </a:solidFill>
                <a:latin typeface="Calibri" pitchFamily="34" charset="0"/>
                <a:ea typeface="Calibri" pitchFamily="34" charset="-122"/>
                <a:cs typeface="Calibri" pitchFamily="34" charset="-120"/>
              </a:rPr>
              <a:t>Built on the 18 items every good QI write-up covers, so that nothing important is missed.</a:t>
            </a:r>
            <a:endParaRPr lang="en-US" sz="950" dirty="0"/>
          </a:p>
        </p:txBody>
      </p:sp>
      <p:sp>
        <p:nvSpPr>
          <p:cNvPr id="7" name="Text 5"/>
          <p:cNvSpPr/>
          <p:nvPr/>
        </p:nvSpPr>
        <p:spPr>
          <a:xfrm>
            <a:off x="3259836" y="932688"/>
            <a:ext cx="2624328" cy="1783080"/>
          </a:xfrm>
          <a:prstGeom prst="roundRect">
            <a:avLst>
              <a:gd name="adj" fmla="val 3590"/>
            </a:avLst>
          </a:prstGeom>
          <a:solidFill>
            <a:srgbClr val="F1F6F2"/>
          </a:solidFill>
          <a:ln/>
        </p:spPr>
        <p:txBody>
          <a:bodyPr wrap="square" lIns="114300" tIns="114300" rIns="114300" bIns="114300" rtlCol="0" anchor="t"/>
          <a:lstStyle/>
          <a:p>
            <a:pPr indent="0" marL="0">
              <a:buNone/>
            </a:pPr>
            <a:endParaRPr lang="en-US" dirty="0"/>
          </a:p>
        </p:txBody>
      </p:sp>
      <p:sp>
        <p:nvSpPr>
          <p:cNvPr id="8" name="Text 6"/>
          <p:cNvSpPr/>
          <p:nvPr/>
        </p:nvSpPr>
        <p:spPr>
          <a:xfrm>
            <a:off x="3424428" y="1097280"/>
            <a:ext cx="402336" cy="402336"/>
          </a:xfrm>
          <a:prstGeom prst="ellipse">
            <a:avLst/>
          </a:prstGeom>
          <a:solidFill>
            <a:srgbClr val="036E3A"/>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p:nvPr/>
        </p:nvSpPr>
        <p:spPr>
          <a:xfrm>
            <a:off x="3918204" y="1133856"/>
            <a:ext cx="1874520" cy="347472"/>
          </a:xfrm>
          <a:prstGeom prst="rect">
            <a:avLst/>
          </a:prstGeom>
          <a:noFill/>
          <a:ln/>
        </p:spPr>
        <p:txBody>
          <a:bodyPr wrap="square" lIns="0" tIns="0" rIns="0" bIns="0" rtlCol="0" anchor="ctr"/>
          <a:lstStyle/>
          <a:p>
            <a:pPr indent="0" marL="0">
              <a:buNone/>
            </a:pPr>
            <a:r>
              <a:rPr lang="en-US" sz="1150" b="1" dirty="0">
                <a:solidFill>
                  <a:srgbClr val="036E3A"/>
                </a:solidFill>
                <a:latin typeface="Calibri" pitchFamily="34" charset="0"/>
                <a:ea typeface="Calibri" pitchFamily="34" charset="-122"/>
                <a:cs typeface="Calibri" pitchFamily="34" charset="-120"/>
              </a:rPr>
              <a:t>A few sentences each</a:t>
            </a:r>
            <a:endParaRPr lang="en-US" sz="1150" dirty="0"/>
          </a:p>
        </p:txBody>
      </p:sp>
      <p:sp>
        <p:nvSpPr>
          <p:cNvPr id="10" name="Text 8"/>
          <p:cNvSpPr/>
          <p:nvPr/>
        </p:nvSpPr>
        <p:spPr>
          <a:xfrm>
            <a:off x="3424428" y="1627632"/>
            <a:ext cx="2304288" cy="1005840"/>
          </a:xfrm>
          <a:prstGeom prst="rect">
            <a:avLst/>
          </a:prstGeom>
          <a:noFill/>
          <a:ln/>
        </p:spPr>
        <p:txBody>
          <a:bodyPr wrap="square" lIns="0" tIns="0" rIns="0" bIns="0" rtlCol="0" anchor="ctr"/>
          <a:lstStyle/>
          <a:p>
            <a:pPr indent="0" marL="0">
              <a:buNone/>
            </a:pPr>
            <a:r>
              <a:rPr lang="en-US" sz="950" dirty="0">
                <a:solidFill>
                  <a:srgbClr val="1B1B1B"/>
                </a:solidFill>
                <a:latin typeface="Calibri" pitchFamily="34" charset="0"/>
                <a:ea typeface="Calibri" pitchFamily="34" charset="-122"/>
                <a:cs typeface="Calibri" pitchFamily="34" charset="-120"/>
              </a:rPr>
              <a:t>Every slide names the SQUIRE item it answers. A few honest sentences per slide is enough.</a:t>
            </a:r>
            <a:endParaRPr lang="en-US" sz="950" dirty="0"/>
          </a:p>
        </p:txBody>
      </p:sp>
      <p:sp>
        <p:nvSpPr>
          <p:cNvPr id="11" name="Text 9"/>
          <p:cNvSpPr/>
          <p:nvPr/>
        </p:nvSpPr>
        <p:spPr>
          <a:xfrm>
            <a:off x="6062472" y="932688"/>
            <a:ext cx="2624328" cy="1783080"/>
          </a:xfrm>
          <a:prstGeom prst="roundRect">
            <a:avLst>
              <a:gd name="adj" fmla="val 3590"/>
            </a:avLst>
          </a:prstGeom>
          <a:solidFill>
            <a:srgbClr val="F1F6F2"/>
          </a:solidFill>
          <a:ln/>
        </p:spPr>
        <p:txBody>
          <a:bodyPr wrap="square" lIns="114300" tIns="114300" rIns="114300" bIns="114300" rtlCol="0" anchor="t"/>
          <a:lstStyle/>
          <a:p>
            <a:pPr indent="0" marL="0">
              <a:buNone/>
            </a:pPr>
            <a:endParaRPr lang="en-US" dirty="0"/>
          </a:p>
        </p:txBody>
      </p:sp>
      <p:sp>
        <p:nvSpPr>
          <p:cNvPr id="12" name="Text 10"/>
          <p:cNvSpPr/>
          <p:nvPr/>
        </p:nvSpPr>
        <p:spPr>
          <a:xfrm>
            <a:off x="6227064" y="1097280"/>
            <a:ext cx="402336" cy="402336"/>
          </a:xfrm>
          <a:prstGeom prst="ellipse">
            <a:avLst/>
          </a:prstGeom>
          <a:solidFill>
            <a:srgbClr val="036E3A"/>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3" name="Text 11"/>
          <p:cNvSpPr/>
          <p:nvPr/>
        </p:nvSpPr>
        <p:spPr>
          <a:xfrm>
            <a:off x="6720840" y="1133856"/>
            <a:ext cx="1874520" cy="347472"/>
          </a:xfrm>
          <a:prstGeom prst="rect">
            <a:avLst/>
          </a:prstGeom>
          <a:noFill/>
          <a:ln/>
        </p:spPr>
        <p:txBody>
          <a:bodyPr wrap="square" lIns="0" tIns="0" rIns="0" bIns="0" rtlCol="0" anchor="ctr"/>
          <a:lstStyle/>
          <a:p>
            <a:pPr indent="0" marL="0">
              <a:buNone/>
            </a:pPr>
            <a:r>
              <a:rPr lang="en-US" sz="1150" b="1" dirty="0">
                <a:solidFill>
                  <a:srgbClr val="036E3A"/>
                </a:solidFill>
                <a:latin typeface="Calibri" pitchFamily="34" charset="0"/>
                <a:ea typeface="Calibri" pitchFamily="34" charset="-122"/>
                <a:cs typeface="Calibri" pitchFamily="34" charset="-120"/>
              </a:rPr>
              <a:t>Skip what does not apply</a:t>
            </a:r>
            <a:endParaRPr lang="en-US" sz="1150" dirty="0"/>
          </a:p>
        </p:txBody>
      </p:sp>
      <p:sp>
        <p:nvSpPr>
          <p:cNvPr id="14" name="Text 12"/>
          <p:cNvSpPr/>
          <p:nvPr/>
        </p:nvSpPr>
        <p:spPr>
          <a:xfrm>
            <a:off x="6227064" y="1627632"/>
            <a:ext cx="2304288" cy="1005840"/>
          </a:xfrm>
          <a:prstGeom prst="rect">
            <a:avLst/>
          </a:prstGeom>
          <a:noFill/>
          <a:ln/>
        </p:spPr>
        <p:txBody>
          <a:bodyPr wrap="square" lIns="0" tIns="0" rIns="0" bIns="0" rtlCol="0" anchor="ctr"/>
          <a:lstStyle/>
          <a:p>
            <a:pPr indent="0" marL="0">
              <a:buNone/>
            </a:pPr>
            <a:r>
              <a:rPr lang="en-US" sz="950" dirty="0">
                <a:solidFill>
                  <a:srgbClr val="1B1B1B"/>
                </a:solidFill>
                <a:latin typeface="Calibri" pitchFamily="34" charset="0"/>
                <a:ea typeface="Calibri" pitchFamily="34" charset="-122"/>
                <a:cs typeface="Calibri" pitchFamily="34" charset="-120"/>
              </a:rPr>
              <a:t>Not every box needs filling on a first project. Leave out what does not fit, and be ready to say why.</a:t>
            </a:r>
            <a:endParaRPr lang="en-US" sz="950" dirty="0"/>
          </a:p>
        </p:txBody>
      </p:sp>
      <p:sp>
        <p:nvSpPr>
          <p:cNvPr id="15" name="Text 13"/>
          <p:cNvSpPr/>
          <p:nvPr/>
        </p:nvSpPr>
        <p:spPr>
          <a:xfrm>
            <a:off x="457200" y="2971800"/>
            <a:ext cx="8229600" cy="274320"/>
          </a:xfrm>
          <a:prstGeom prst="rect">
            <a:avLst/>
          </a:prstGeom>
          <a:noFill/>
          <a:ln/>
        </p:spPr>
        <p:txBody>
          <a:bodyPr wrap="square" lIns="0" tIns="0" rIns="0" bIns="0" rtlCol="0" anchor="ctr"/>
          <a:lstStyle/>
          <a:p>
            <a:pPr indent="0" marL="0">
              <a:buNone/>
            </a:pPr>
            <a:r>
              <a:rPr lang="en-US" sz="1000" b="1" dirty="0">
                <a:solidFill>
                  <a:srgbClr val="1B1B1B"/>
                </a:solidFill>
                <a:latin typeface="Calibri" pitchFamily="34" charset="0"/>
                <a:ea typeface="Calibri" pitchFamily="34" charset="-122"/>
                <a:cs typeface="Calibri" pitchFamily="34" charset="-120"/>
              </a:rPr>
              <a:t>New to QI?  </a:t>
            </a:r>
            <a:pPr indent="0" marL="0">
              <a:buNone/>
            </a:pPr>
            <a:r>
              <a:rPr lang="en-US" sz="1000" dirty="0">
                <a:solidFill>
                  <a:srgbClr val="1B1B1B"/>
                </a:solidFill>
                <a:latin typeface="Calibri" pitchFamily="34" charset="0"/>
                <a:ea typeface="Calibri" pitchFamily="34" charset="-122"/>
                <a:cs typeface="Calibri" pitchFamily="34" charset="-120"/>
              </a:rPr>
              <a:t>Keep the SQUIRE 2.0 Reporting Guide open beside this. It explains every item in plain English, with what is ‘enough’ at each step.</a:t>
            </a:r>
            <a:endParaRPr lang="en-US" sz="1000" dirty="0"/>
          </a:p>
        </p:txBody>
      </p:sp>
      <p:sp>
        <p:nvSpPr>
          <p:cNvPr id="16" name="Text 14">
            <a:hlinkClick r:id="rId1" tooltip=""/>
          </p:cNvPr>
          <p:cNvSpPr/>
          <p:nvPr/>
        </p:nvSpPr>
        <p:spPr>
          <a:xfrm>
            <a:off x="457200" y="3429000"/>
            <a:ext cx="2834640" cy="384048"/>
          </a:xfrm>
          <a:prstGeom prst="roundRect">
            <a:avLst>
              <a:gd name="adj" fmla="val 23810"/>
            </a:avLst>
          </a:prstGeom>
          <a:solidFill>
            <a:srgbClr val="FFFFFF"/>
          </a:solidFill>
          <a:ln w="12700">
            <a:solidFill>
              <a:srgbClr val="036E3A"/>
            </a:solidFill>
          </a:ln>
        </p:spPr>
        <p:txBody>
          <a:bodyPr wrap="square" lIns="0" tIns="0" rIns="0" bIns="0" rtlCol="0" anchor="ctr"/>
          <a:lstStyle/>
          <a:p>
            <a:pPr algn="ctr" indent="0" marL="0">
              <a:buNone/>
            </a:pPr>
            <a:r>
              <a:rPr lang="en-US" sz="950" b="1" u="sng" dirty="0">
                <a:solidFill>
                  <a:srgbClr val="036E3A"/>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SQUIRE website: checklist and guidance</a:t>
            </a:r>
            <a:endParaRPr lang="en-US" sz="950" dirty="0"/>
          </a:p>
        </p:txBody>
      </p:sp>
      <p:sp>
        <p:nvSpPr>
          <p:cNvPr id="17" name="Text 15">
            <a:hlinkClick r:id="rId2" tooltip=""/>
          </p:cNvPr>
          <p:cNvSpPr/>
          <p:nvPr/>
        </p:nvSpPr>
        <p:spPr>
          <a:xfrm>
            <a:off x="3520440" y="3429000"/>
            <a:ext cx="2834640" cy="384048"/>
          </a:xfrm>
          <a:prstGeom prst="roundRect">
            <a:avLst>
              <a:gd name="adj" fmla="val 23810"/>
            </a:avLst>
          </a:prstGeom>
          <a:solidFill>
            <a:srgbClr val="FFFFFF"/>
          </a:solidFill>
          <a:ln w="12700">
            <a:solidFill>
              <a:srgbClr val="036E3A"/>
            </a:solidFill>
          </a:ln>
        </p:spPr>
        <p:txBody>
          <a:bodyPr wrap="square" lIns="0" tIns="0" rIns="0" bIns="0" rtlCol="0" anchor="ctr"/>
          <a:lstStyle/>
          <a:p>
            <a:pPr algn="ctr" indent="0" marL="0">
              <a:buNone/>
            </a:pPr>
            <a:r>
              <a:rPr lang="en-US" sz="950" b="1" u="sng" dirty="0">
                <a:solidFill>
                  <a:srgbClr val="036E3A"/>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Explanation and Elaboration, plus Glossary</a:t>
            </a:r>
            <a:endParaRPr lang="en-US" sz="950" dirty="0"/>
          </a:p>
        </p:txBody>
      </p:sp>
      <p:sp>
        <p:nvSpPr>
          <p:cNvPr id="18" name="Text 16"/>
          <p:cNvSpPr/>
          <p:nvPr/>
        </p:nvSpPr>
        <p:spPr>
          <a:xfrm>
            <a:off x="457200" y="4069080"/>
            <a:ext cx="8229600" cy="365760"/>
          </a:xfrm>
          <a:prstGeom prst="rect">
            <a:avLst/>
          </a:prstGeom>
          <a:noFill/>
          <a:ln/>
        </p:spPr>
        <p:txBody>
          <a:bodyPr wrap="square" lIns="0" tIns="0" rIns="0" bIns="0" rtlCol="0" anchor="ctr"/>
          <a:lstStyle/>
          <a:p>
            <a:pPr indent="0" marL="0">
              <a:buNone/>
            </a:pPr>
            <a:r>
              <a:rPr lang="en-US" sz="850" i="1" dirty="0">
                <a:solidFill>
                  <a:srgbClr val="4A5A52"/>
                </a:solidFill>
                <a:latin typeface="Calibri" pitchFamily="34" charset="0"/>
                <a:ea typeface="Calibri" pitchFamily="34" charset="-122"/>
                <a:cs typeface="Calibri" pitchFamily="34" charset="-120"/>
              </a:rPr>
              <a:t>Cite SQUIRE in any written report:  Ogrinc G, et al. SQUIRE 2.0: revised publication guidelines from a detailed consensus process. BMJ Qual Saf 2016;25:986–992.</a:t>
            </a:r>
            <a:endParaRPr lang="en-US" sz="850" dirty="0"/>
          </a:p>
        </p:txBody>
      </p:sp>
      <p:sp>
        <p:nvSpPr>
          <p:cNvPr id="19" name="Text 17"/>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20" name="Text 18"/>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23D22"/>
        </a:solidFill>
      </p:bgPr>
    </p:bg>
    <p:spTree>
      <p:nvGrpSpPr>
        <p:cNvPr id="1" name=""/>
        <p:cNvGrpSpPr/>
        <p:nvPr/>
      </p:nvGrpSpPr>
      <p:grpSpPr>
        <a:xfrm>
          <a:off x="0" y="0"/>
          <a:ext cx="0" cy="0"/>
          <a:chOff x="0" y="0"/>
          <a:chExt cx="0" cy="0"/>
        </a:xfrm>
      </p:grpSpPr>
      <p:sp>
        <p:nvSpPr>
          <p:cNvPr id="2" name="Text 0"/>
          <p:cNvSpPr/>
          <p:nvPr/>
        </p:nvSpPr>
        <p:spPr>
          <a:xfrm>
            <a:off x="5120640" y="502920"/>
            <a:ext cx="3749040" cy="2377440"/>
          </a:xfrm>
          <a:prstGeom prst="rect">
            <a:avLst/>
          </a:prstGeom>
          <a:noFill/>
          <a:ln/>
        </p:spPr>
        <p:txBody>
          <a:bodyPr wrap="square" lIns="0" tIns="0" rIns="0" bIns="0" rtlCol="0" anchor="ctr"/>
          <a:lstStyle/>
          <a:p>
            <a:pPr algn="r" indent="0" marL="0">
              <a:buNone/>
            </a:pPr>
            <a:r>
              <a:rPr lang="en-US" sz="15000" b="1" dirty="0">
                <a:solidFill>
                  <a:srgbClr val="023D22"/>
                </a:solidFill>
                <a:latin typeface="Calibri" pitchFamily="34" charset="0"/>
                <a:ea typeface="Calibri" pitchFamily="34" charset="-122"/>
                <a:cs typeface="Calibri" pitchFamily="34" charset="-120"/>
              </a:rPr>
              <a:t>01</a:t>
            </a:r>
            <a:endParaRPr lang="en-US" sz="15000" dirty="0"/>
          </a:p>
        </p:txBody>
      </p:sp>
      <p:sp>
        <p:nvSpPr>
          <p:cNvPr id="3" name="Text 1"/>
          <p:cNvSpPr/>
          <p:nvPr/>
        </p:nvSpPr>
        <p:spPr>
          <a:xfrm>
            <a:off x="640080" y="1298448"/>
            <a:ext cx="6858000" cy="256032"/>
          </a:xfrm>
          <a:prstGeom prst="rect">
            <a:avLst/>
          </a:prstGeom>
          <a:noFill/>
          <a:ln/>
        </p:spPr>
        <p:txBody>
          <a:bodyPr wrap="square" lIns="0" tIns="0" rIns="0" bIns="0" rtlCol="0" anchor="ctr"/>
          <a:lstStyle/>
          <a:p>
            <a:pPr indent="0" marL="0">
              <a:buNone/>
            </a:pPr>
            <a:r>
              <a:rPr lang="en-US" sz="1050" b="1" spc="200" kern="0" dirty="0">
                <a:solidFill>
                  <a:srgbClr val="7DD08F"/>
                </a:solidFill>
                <a:latin typeface="Calibri" pitchFamily="34" charset="0"/>
                <a:ea typeface="Calibri" pitchFamily="34" charset="-122"/>
                <a:cs typeface="Calibri" pitchFamily="34" charset="-120"/>
              </a:rPr>
              <a:t>SECTION 1  ·  ITEMS 1 TO 2</a:t>
            </a:r>
            <a:endParaRPr lang="en-US" sz="1050" dirty="0"/>
          </a:p>
        </p:txBody>
      </p:sp>
      <p:sp>
        <p:nvSpPr>
          <p:cNvPr id="4" name="Text 2"/>
          <p:cNvSpPr/>
          <p:nvPr/>
        </p:nvSpPr>
        <p:spPr>
          <a:xfrm>
            <a:off x="640080" y="1609344"/>
            <a:ext cx="7498080" cy="77724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Title and abstract</a:t>
            </a:r>
            <a:endParaRPr lang="en-US" sz="4000" dirty="0"/>
          </a:p>
        </p:txBody>
      </p:sp>
      <p:sp>
        <p:nvSpPr>
          <p:cNvPr id="5" name="Text 3"/>
          <p:cNvSpPr/>
          <p:nvPr/>
        </p:nvSpPr>
        <p:spPr>
          <a:xfrm>
            <a:off x="640080" y="2450592"/>
            <a:ext cx="7498080" cy="365760"/>
          </a:xfrm>
          <a:prstGeom prst="rect">
            <a:avLst/>
          </a:prstGeom>
          <a:noFill/>
          <a:ln/>
        </p:spPr>
        <p:txBody>
          <a:bodyPr wrap="square" lIns="0" tIns="0" rIns="0" bIns="0" rtlCol="0" anchor="ctr"/>
          <a:lstStyle/>
          <a:p>
            <a:pPr indent="0" marL="0">
              <a:buNone/>
            </a:pPr>
            <a:r>
              <a:rPr lang="en-US" sz="1350" i="1" dirty="0">
                <a:solidFill>
                  <a:srgbClr val="E4F0E8"/>
                </a:solidFill>
                <a:latin typeface="Calibri" pitchFamily="34" charset="0"/>
                <a:ea typeface="Calibri" pitchFamily="34" charset="-122"/>
                <a:cs typeface="Calibri" pitchFamily="34" charset="-120"/>
              </a:rPr>
              <a:t>Make your work findable, then summarise it.</a:t>
            </a:r>
            <a:endParaRPr lang="en-US" sz="1350" dirty="0"/>
          </a:p>
        </p:txBody>
      </p:sp>
      <p:sp>
        <p:nvSpPr>
          <p:cNvPr id="6" name="Text 4"/>
          <p:cNvSpPr/>
          <p:nvPr/>
        </p:nvSpPr>
        <p:spPr>
          <a:xfrm>
            <a:off x="640080" y="3310128"/>
            <a:ext cx="938174" cy="347472"/>
          </a:xfrm>
          <a:prstGeom prst="roundRect">
            <a:avLst>
              <a:gd name="adj" fmla="val 47368"/>
            </a:avLst>
          </a:prstGeom>
          <a:solidFill>
            <a:srgbClr val="098040"/>
          </a:solidFill>
          <a:ln/>
        </p:spPr>
        <p:txBody>
          <a:bodyPr wrap="square" lIns="0" tIns="0" rIns="0" bIns="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1 · Title</a:t>
            </a:r>
            <a:endParaRPr lang="en-US" sz="900" dirty="0"/>
          </a:p>
        </p:txBody>
      </p:sp>
      <p:sp>
        <p:nvSpPr>
          <p:cNvPr id="7" name="Text 5"/>
          <p:cNvSpPr/>
          <p:nvPr/>
        </p:nvSpPr>
        <p:spPr>
          <a:xfrm>
            <a:off x="1706270" y="3310128"/>
            <a:ext cx="1141171" cy="347472"/>
          </a:xfrm>
          <a:prstGeom prst="roundRect">
            <a:avLst>
              <a:gd name="adj" fmla="val 47368"/>
            </a:avLst>
          </a:prstGeom>
          <a:solidFill>
            <a:srgbClr val="098040"/>
          </a:solidFill>
          <a:ln/>
        </p:spPr>
        <p:txBody>
          <a:bodyPr wrap="square" lIns="0" tIns="0" rIns="0" bIns="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2 · Abstract</a:t>
            </a:r>
            <a:endParaRPr lang="en-US" sz="900" dirty="0"/>
          </a:p>
        </p:txBody>
      </p:sp>
      <p:sp>
        <p:nvSpPr>
          <p:cNvPr id="8" name="Text 6"/>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7DD08F"/>
                </a:solidFill>
                <a:latin typeface="Calibri" pitchFamily="34" charset="0"/>
                <a:ea typeface="Calibri" pitchFamily="34" charset="-122"/>
                <a:cs typeface="Calibri" pitchFamily="34" charset="-120"/>
              </a:rPr>
              <a:t>Society for Acute Medicine  |  SAM QI kit · Step 5</a:t>
            </a:r>
            <a:endParaRPr lang="en-US" sz="750" dirty="0"/>
          </a:p>
        </p:txBody>
      </p:sp>
      <p:sp>
        <p:nvSpPr>
          <p:cNvPr id="9" name="Text 7"/>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BB8A6"/>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WRITE THIS SLIDE LAST: ~250 WORDS, ONE OR TWO SENTENCES PER BOX</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Abstract</a:t>
            </a:r>
            <a:endParaRPr lang="en-US" sz="2200" dirty="0"/>
          </a:p>
        </p:txBody>
      </p:sp>
      <p:sp>
        <p:nvSpPr>
          <p:cNvPr id="4" name="Text 2"/>
          <p:cNvSpPr/>
          <p:nvPr/>
        </p:nvSpPr>
        <p:spPr>
          <a:xfrm>
            <a:off x="7907731" y="292608"/>
            <a:ext cx="779069"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 2</a:t>
            </a:r>
            <a:endParaRPr lang="en-US" sz="900" dirty="0"/>
          </a:p>
        </p:txBody>
      </p:sp>
      <p:sp>
        <p:nvSpPr>
          <p:cNvPr id="5" name="Text 3"/>
          <p:cNvSpPr/>
          <p:nvPr/>
        </p:nvSpPr>
        <p:spPr>
          <a:xfrm>
            <a:off x="457200" y="932688"/>
            <a:ext cx="2624328" cy="1536192"/>
          </a:xfrm>
          <a:prstGeom prst="roundRect">
            <a:avLst>
              <a:gd name="adj" fmla="val 4167"/>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Background</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text…</a:t>
            </a:r>
            <a:endParaRPr lang="en-US" sz="1150" dirty="0"/>
          </a:p>
        </p:txBody>
      </p:sp>
      <p:sp>
        <p:nvSpPr>
          <p:cNvPr id="6" name="Text 4"/>
          <p:cNvSpPr/>
          <p:nvPr/>
        </p:nvSpPr>
        <p:spPr>
          <a:xfrm>
            <a:off x="3259836" y="932688"/>
            <a:ext cx="2624328" cy="1536192"/>
          </a:xfrm>
          <a:prstGeom prst="roundRect">
            <a:avLst>
              <a:gd name="adj" fmla="val 4167"/>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Local problem</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text…</a:t>
            </a:r>
            <a:endParaRPr lang="en-US" sz="1150" dirty="0"/>
          </a:p>
        </p:txBody>
      </p:sp>
      <p:sp>
        <p:nvSpPr>
          <p:cNvPr id="7" name="Text 5"/>
          <p:cNvSpPr/>
          <p:nvPr/>
        </p:nvSpPr>
        <p:spPr>
          <a:xfrm>
            <a:off x="6062472" y="932688"/>
            <a:ext cx="2624328" cy="1536192"/>
          </a:xfrm>
          <a:prstGeom prst="roundRect">
            <a:avLst>
              <a:gd name="adj" fmla="val 4167"/>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Methods</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text…</a:t>
            </a:r>
            <a:endParaRPr lang="en-US" sz="1150" dirty="0"/>
          </a:p>
        </p:txBody>
      </p:sp>
      <p:sp>
        <p:nvSpPr>
          <p:cNvPr id="8" name="Text 6"/>
          <p:cNvSpPr/>
          <p:nvPr/>
        </p:nvSpPr>
        <p:spPr>
          <a:xfrm>
            <a:off x="457200" y="2596896"/>
            <a:ext cx="2624328" cy="1536192"/>
          </a:xfrm>
          <a:prstGeom prst="roundRect">
            <a:avLst>
              <a:gd name="adj" fmla="val 4167"/>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Intervention(s)</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text…</a:t>
            </a:r>
            <a:endParaRPr lang="en-US" sz="1150" dirty="0"/>
          </a:p>
        </p:txBody>
      </p:sp>
      <p:sp>
        <p:nvSpPr>
          <p:cNvPr id="9" name="Text 7"/>
          <p:cNvSpPr/>
          <p:nvPr/>
        </p:nvSpPr>
        <p:spPr>
          <a:xfrm>
            <a:off x="3259836" y="2596896"/>
            <a:ext cx="2624328" cy="1536192"/>
          </a:xfrm>
          <a:prstGeom prst="roundRect">
            <a:avLst>
              <a:gd name="adj" fmla="val 4167"/>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Results</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text…</a:t>
            </a:r>
            <a:endParaRPr lang="en-US" sz="1150" dirty="0"/>
          </a:p>
        </p:txBody>
      </p:sp>
      <p:sp>
        <p:nvSpPr>
          <p:cNvPr id="10" name="Text 8"/>
          <p:cNvSpPr/>
          <p:nvPr/>
        </p:nvSpPr>
        <p:spPr>
          <a:xfrm>
            <a:off x="6062472" y="2596896"/>
            <a:ext cx="2624328" cy="1536192"/>
          </a:xfrm>
          <a:prstGeom prst="roundRect">
            <a:avLst>
              <a:gd name="adj" fmla="val 4167"/>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Conclusions</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text…</a:t>
            </a:r>
            <a:endParaRPr lang="en-US" sz="1150" dirty="0"/>
          </a:p>
        </p:txBody>
      </p:sp>
      <p:sp>
        <p:nvSpPr>
          <p:cNvPr id="11" name="Text 9"/>
          <p:cNvSpPr/>
          <p:nvPr/>
        </p:nvSpPr>
        <p:spPr>
          <a:xfrm>
            <a:off x="457200" y="4279392"/>
            <a:ext cx="8229600" cy="256032"/>
          </a:xfrm>
          <a:prstGeom prst="rect">
            <a:avLst/>
          </a:prstGeom>
          <a:noFill/>
          <a:ln/>
        </p:spPr>
        <p:txBody>
          <a:bodyPr wrap="square" lIns="0" tIns="0" rIns="0" bIns="0" rtlCol="0" anchor="ctr"/>
          <a:lstStyle/>
          <a:p>
            <a:pPr indent="0" marL="0">
              <a:buNone/>
            </a:pPr>
            <a:r>
              <a:rPr lang="en-US" sz="850" i="1" dirty="0">
                <a:solidFill>
                  <a:srgbClr val="4A5A52"/>
                </a:solidFill>
                <a:latin typeface="Calibri" pitchFamily="34" charset="0"/>
                <a:ea typeface="Calibri" pitchFamily="34" charset="-122"/>
                <a:cs typeface="Calibri" pitchFamily="34" charset="-120"/>
              </a:rPr>
              <a:t>Item 2: enough detail for someone searching to find and understand your project.</a:t>
            </a:r>
            <a:endParaRPr lang="en-US" sz="850" dirty="0"/>
          </a:p>
        </p:txBody>
      </p:sp>
      <p:sp>
        <p:nvSpPr>
          <p:cNvPr id="13" name="Text 10"/>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4" name="Text 11"/>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23D22"/>
        </a:solidFill>
      </p:bgPr>
    </p:bg>
    <p:spTree>
      <p:nvGrpSpPr>
        <p:cNvPr id="1" name=""/>
        <p:cNvGrpSpPr/>
        <p:nvPr/>
      </p:nvGrpSpPr>
      <p:grpSpPr>
        <a:xfrm>
          <a:off x="0" y="0"/>
          <a:ext cx="0" cy="0"/>
          <a:chOff x="0" y="0"/>
          <a:chExt cx="0" cy="0"/>
        </a:xfrm>
      </p:grpSpPr>
      <p:sp>
        <p:nvSpPr>
          <p:cNvPr id="2" name="Text 0"/>
          <p:cNvSpPr/>
          <p:nvPr/>
        </p:nvSpPr>
        <p:spPr>
          <a:xfrm>
            <a:off x="5120640" y="502920"/>
            <a:ext cx="3749040" cy="2377440"/>
          </a:xfrm>
          <a:prstGeom prst="rect">
            <a:avLst/>
          </a:prstGeom>
          <a:noFill/>
          <a:ln/>
        </p:spPr>
        <p:txBody>
          <a:bodyPr wrap="square" lIns="0" tIns="0" rIns="0" bIns="0" rtlCol="0" anchor="ctr"/>
          <a:lstStyle/>
          <a:p>
            <a:pPr algn="r" indent="0" marL="0">
              <a:buNone/>
            </a:pPr>
            <a:r>
              <a:rPr lang="en-US" sz="15000" b="1" dirty="0">
                <a:solidFill>
                  <a:srgbClr val="023D22"/>
                </a:solidFill>
                <a:latin typeface="Calibri" pitchFamily="34" charset="0"/>
                <a:ea typeface="Calibri" pitchFamily="34" charset="-122"/>
                <a:cs typeface="Calibri" pitchFamily="34" charset="-120"/>
              </a:rPr>
              <a:t>02</a:t>
            </a:r>
            <a:endParaRPr lang="en-US" sz="15000" dirty="0"/>
          </a:p>
        </p:txBody>
      </p:sp>
      <p:sp>
        <p:nvSpPr>
          <p:cNvPr id="3" name="Text 1"/>
          <p:cNvSpPr/>
          <p:nvPr/>
        </p:nvSpPr>
        <p:spPr>
          <a:xfrm>
            <a:off x="640080" y="1298448"/>
            <a:ext cx="6858000" cy="256032"/>
          </a:xfrm>
          <a:prstGeom prst="rect">
            <a:avLst/>
          </a:prstGeom>
          <a:noFill/>
          <a:ln/>
        </p:spPr>
        <p:txBody>
          <a:bodyPr wrap="square" lIns="0" tIns="0" rIns="0" bIns="0" rtlCol="0" anchor="ctr"/>
          <a:lstStyle/>
          <a:p>
            <a:pPr indent="0" marL="0">
              <a:buNone/>
            </a:pPr>
            <a:r>
              <a:rPr lang="en-US" sz="1050" b="1" spc="200" kern="0" dirty="0">
                <a:solidFill>
                  <a:srgbClr val="7DD08F"/>
                </a:solidFill>
                <a:latin typeface="Calibri" pitchFamily="34" charset="0"/>
                <a:ea typeface="Calibri" pitchFamily="34" charset="-122"/>
                <a:cs typeface="Calibri" pitchFamily="34" charset="-120"/>
              </a:rPr>
              <a:t>SECTION 2  ·  ITEMS 3 TO 6</a:t>
            </a:r>
            <a:endParaRPr lang="en-US" sz="1050" dirty="0"/>
          </a:p>
        </p:txBody>
      </p:sp>
      <p:sp>
        <p:nvSpPr>
          <p:cNvPr id="4" name="Text 2"/>
          <p:cNvSpPr/>
          <p:nvPr/>
        </p:nvSpPr>
        <p:spPr>
          <a:xfrm>
            <a:off x="640080" y="1609344"/>
            <a:ext cx="7498080" cy="77724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Introduction</a:t>
            </a:r>
            <a:endParaRPr lang="en-US" sz="4000" dirty="0"/>
          </a:p>
        </p:txBody>
      </p:sp>
      <p:sp>
        <p:nvSpPr>
          <p:cNvPr id="5" name="Text 3"/>
          <p:cNvSpPr/>
          <p:nvPr/>
        </p:nvSpPr>
        <p:spPr>
          <a:xfrm>
            <a:off x="640080" y="2450592"/>
            <a:ext cx="7498080" cy="365760"/>
          </a:xfrm>
          <a:prstGeom prst="rect">
            <a:avLst/>
          </a:prstGeom>
          <a:noFill/>
          <a:ln/>
        </p:spPr>
        <p:txBody>
          <a:bodyPr wrap="square" lIns="0" tIns="0" rIns="0" bIns="0" rtlCol="0" anchor="ctr"/>
          <a:lstStyle/>
          <a:p>
            <a:pPr indent="0" marL="0">
              <a:buNone/>
            </a:pPr>
            <a:r>
              <a:rPr lang="en-US" sz="1350" i="1" dirty="0">
                <a:solidFill>
                  <a:srgbClr val="E4F0E8"/>
                </a:solidFill>
                <a:latin typeface="Calibri" pitchFamily="34" charset="0"/>
                <a:ea typeface="Calibri" pitchFamily="34" charset="-122"/>
                <a:cs typeface="Calibri" pitchFamily="34" charset="-120"/>
              </a:rPr>
              <a:t>“Why did you start?”</a:t>
            </a:r>
            <a:endParaRPr lang="en-US" sz="1350" dirty="0"/>
          </a:p>
        </p:txBody>
      </p:sp>
      <p:sp>
        <p:nvSpPr>
          <p:cNvPr id="6" name="Text 4"/>
          <p:cNvSpPr/>
          <p:nvPr/>
        </p:nvSpPr>
        <p:spPr>
          <a:xfrm>
            <a:off x="640080" y="3310128"/>
            <a:ext cx="1885493" cy="347472"/>
          </a:xfrm>
          <a:prstGeom prst="roundRect">
            <a:avLst>
              <a:gd name="adj" fmla="val 47368"/>
            </a:avLst>
          </a:prstGeom>
          <a:solidFill>
            <a:srgbClr val="098040"/>
          </a:solidFill>
          <a:ln/>
        </p:spPr>
        <p:txBody>
          <a:bodyPr wrap="square" lIns="0" tIns="0" rIns="0" bIns="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3 · Problem description</a:t>
            </a:r>
            <a:endParaRPr lang="en-US" sz="900" dirty="0"/>
          </a:p>
        </p:txBody>
      </p:sp>
      <p:sp>
        <p:nvSpPr>
          <p:cNvPr id="7" name="Text 5"/>
          <p:cNvSpPr/>
          <p:nvPr/>
        </p:nvSpPr>
        <p:spPr>
          <a:xfrm>
            <a:off x="2653589" y="3310128"/>
            <a:ext cx="1885493" cy="347472"/>
          </a:xfrm>
          <a:prstGeom prst="roundRect">
            <a:avLst>
              <a:gd name="adj" fmla="val 47368"/>
            </a:avLst>
          </a:prstGeom>
          <a:solidFill>
            <a:srgbClr val="098040"/>
          </a:solidFill>
          <a:ln/>
        </p:spPr>
        <p:txBody>
          <a:bodyPr wrap="square" lIns="0" tIns="0" rIns="0" bIns="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4 · Available knowledge</a:t>
            </a:r>
            <a:endParaRPr lang="en-US" sz="900" dirty="0"/>
          </a:p>
        </p:txBody>
      </p:sp>
      <p:sp>
        <p:nvSpPr>
          <p:cNvPr id="8" name="Text 6"/>
          <p:cNvSpPr/>
          <p:nvPr/>
        </p:nvSpPr>
        <p:spPr>
          <a:xfrm>
            <a:off x="4667098" y="3310128"/>
            <a:ext cx="1208837" cy="347472"/>
          </a:xfrm>
          <a:prstGeom prst="roundRect">
            <a:avLst>
              <a:gd name="adj" fmla="val 47368"/>
            </a:avLst>
          </a:prstGeom>
          <a:solidFill>
            <a:srgbClr val="098040"/>
          </a:solidFill>
          <a:ln/>
        </p:spPr>
        <p:txBody>
          <a:bodyPr wrap="square" lIns="0" tIns="0" rIns="0" bIns="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5 · Rationale</a:t>
            </a:r>
            <a:endParaRPr lang="en-US" sz="900" dirty="0"/>
          </a:p>
        </p:txBody>
      </p:sp>
      <p:sp>
        <p:nvSpPr>
          <p:cNvPr id="9" name="Text 7"/>
          <p:cNvSpPr/>
          <p:nvPr/>
        </p:nvSpPr>
        <p:spPr>
          <a:xfrm>
            <a:off x="6003950" y="3310128"/>
            <a:ext cx="1479499" cy="347472"/>
          </a:xfrm>
          <a:prstGeom prst="roundRect">
            <a:avLst>
              <a:gd name="adj" fmla="val 47368"/>
            </a:avLst>
          </a:prstGeom>
          <a:solidFill>
            <a:srgbClr val="098040"/>
          </a:solidFill>
          <a:ln/>
        </p:spPr>
        <p:txBody>
          <a:bodyPr wrap="square" lIns="0" tIns="0" rIns="0" bIns="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6 · Specific aims</a:t>
            </a:r>
            <a:endParaRPr lang="en-US" sz="900" dirty="0"/>
          </a:p>
        </p:txBody>
      </p:sp>
      <p:sp>
        <p:nvSpPr>
          <p:cNvPr id="10" name="Text 8"/>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7DD08F"/>
                </a:solidFill>
                <a:latin typeface="Calibri" pitchFamily="34" charset="0"/>
                <a:ea typeface="Calibri" pitchFamily="34" charset="-122"/>
                <a:cs typeface="Calibri" pitchFamily="34" charset="-120"/>
              </a:rPr>
              <a:t>Society for Acute Medicine  |  SAM QI kit · Step 5</a:t>
            </a:r>
            <a:endParaRPr lang="en-US" sz="750" dirty="0"/>
          </a:p>
        </p:txBody>
      </p:sp>
      <p:sp>
        <p:nvSpPr>
          <p:cNvPr id="11" name="Text 9"/>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BB8A6"/>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NATURE AND SIGNIFICANCE OF THE LOCAL PROBLEM</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Problem description</a:t>
            </a:r>
            <a:endParaRPr lang="en-US" sz="2200" dirty="0"/>
          </a:p>
        </p:txBody>
      </p:sp>
      <p:sp>
        <p:nvSpPr>
          <p:cNvPr id="4" name="Text 2"/>
          <p:cNvSpPr/>
          <p:nvPr/>
        </p:nvSpPr>
        <p:spPr>
          <a:xfrm>
            <a:off x="7907731" y="292608"/>
            <a:ext cx="779069"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 3</a:t>
            </a:r>
            <a:endParaRPr lang="en-US" sz="900" dirty="0"/>
          </a:p>
        </p:txBody>
      </p:sp>
      <p:sp>
        <p:nvSpPr>
          <p:cNvPr id="5" name="Text 3"/>
          <p:cNvSpPr/>
          <p:nvPr/>
        </p:nvSpPr>
        <p:spPr>
          <a:xfrm>
            <a:off x="457200" y="932688"/>
            <a:ext cx="4892040" cy="3429000"/>
          </a:xfrm>
          <a:prstGeom prst="roundRect">
            <a:avLst>
              <a:gd name="adj" fmla="val 1867"/>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What is the problem?</a:t>
            </a:r>
            <a:endParaRPr lang="en-US" sz="1150" dirty="0"/>
          </a:p>
          <a:p>
            <a:pPr marL="342900" indent="-342900">
              <a:spcAft>
                <a:spcPts val="300"/>
              </a:spcAft>
              <a:buSzPct val="100000"/>
              <a:buChar char="–"/>
            </a:pPr>
            <a:r>
              <a:rPr lang="en-US" sz="950" dirty="0">
                <a:solidFill>
                  <a:srgbClr val="1B1B1B"/>
                </a:solidFill>
                <a:latin typeface="Calibri" pitchFamily="34" charset="0"/>
                <a:ea typeface="Calibri" pitchFamily="34" charset="-122"/>
                <a:cs typeface="Calibri" pitchFamily="34" charset="-120"/>
              </a:rPr>
              <a:t>What is going wrong, and how often?</a:t>
            </a:r>
            <a:endParaRPr lang="en-US" sz="1150" dirty="0"/>
          </a:p>
          <a:p>
            <a:pPr marL="342900" indent="-342900">
              <a:spcAft>
                <a:spcPts val="300"/>
              </a:spcAft>
              <a:buSzPct val="100000"/>
              <a:buChar char="–"/>
            </a:pPr>
            <a:r>
              <a:rPr lang="en-US" sz="950" dirty="0">
                <a:solidFill>
                  <a:srgbClr val="1B1B1B"/>
                </a:solidFill>
                <a:latin typeface="Calibri" pitchFamily="34" charset="0"/>
                <a:ea typeface="Calibri" pitchFamily="34" charset="-122"/>
                <a:cs typeface="Calibri" pitchFamily="34" charset="-120"/>
              </a:rPr>
              <a:t>Who does it affect: patients, staff, flow?</a:t>
            </a:r>
            <a:endParaRPr lang="en-US" sz="1150" dirty="0"/>
          </a:p>
          <a:p>
            <a:pPr marL="342900" indent="-342900">
              <a:spcAft>
                <a:spcPts val="300"/>
              </a:spcAft>
              <a:buSzPct val="100000"/>
              <a:buChar char="–"/>
            </a:pPr>
            <a:r>
              <a:rPr lang="en-US" sz="950" dirty="0">
                <a:solidFill>
                  <a:srgbClr val="1B1B1B"/>
                </a:solidFill>
                <a:latin typeface="Calibri" pitchFamily="34" charset="0"/>
                <a:ea typeface="Calibri" pitchFamily="34" charset="-122"/>
                <a:cs typeface="Calibri" pitchFamily="34" charset="-120"/>
              </a:rPr>
              <a:t>What actually happens now, day to day?</a:t>
            </a:r>
            <a:endParaRPr lang="en-US" sz="1150" dirty="0"/>
          </a:p>
          <a:p>
            <a:pPr indent="0" marL="0">
              <a:spcBef>
                <a:spcPts val="500"/>
              </a:spcBef>
              <a:buNone/>
            </a:pPr>
            <a:r>
              <a:rPr lang="en-US" sz="850" i="1" dirty="0">
                <a:solidFill>
                  <a:srgbClr val="4A5A52"/>
                </a:solidFill>
                <a:latin typeface="Calibri" pitchFamily="34" charset="0"/>
                <a:ea typeface="Calibri" pitchFamily="34" charset="-122"/>
                <a:cs typeface="Calibri" pitchFamily="34" charset="-120"/>
              </a:rPr>
              <a:t>No data yet? Count 20 sets of notes. One local number is more useful than any national statistic.</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6" name="Text 4"/>
          <p:cNvSpPr/>
          <p:nvPr/>
        </p:nvSpPr>
        <p:spPr>
          <a:xfrm>
            <a:off x="5504688" y="932688"/>
            <a:ext cx="3182112" cy="1645920"/>
          </a:xfrm>
          <a:prstGeom prst="roundRect">
            <a:avLst>
              <a:gd name="adj" fmla="val 3889"/>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Why does it matter here?</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Local significance: who feels it, and how much?</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7" name="Text 5"/>
          <p:cNvSpPr/>
          <p:nvPr/>
        </p:nvSpPr>
        <p:spPr>
          <a:xfrm>
            <a:off x="5504688" y="2715768"/>
            <a:ext cx="3182112" cy="1645920"/>
          </a:xfrm>
          <a:prstGeom prst="roundRect">
            <a:avLst>
              <a:gd name="adj" fmla="val 3889"/>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Why has it not been fixed?</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Ask around. The cause is usually a gap in the system.</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9" name="Text 6"/>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0" name="Text 7"/>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WHAT IS ALREADY KNOWN ABOUT THIS PROBLEM?</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Available knowledge</a:t>
            </a:r>
            <a:endParaRPr lang="en-US" sz="2200" dirty="0"/>
          </a:p>
        </p:txBody>
      </p:sp>
      <p:sp>
        <p:nvSpPr>
          <p:cNvPr id="4" name="Text 2"/>
          <p:cNvSpPr/>
          <p:nvPr/>
        </p:nvSpPr>
        <p:spPr>
          <a:xfrm>
            <a:off x="7907731" y="292608"/>
            <a:ext cx="779069"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 4</a:t>
            </a:r>
            <a:endParaRPr lang="en-US" sz="900" dirty="0"/>
          </a:p>
        </p:txBody>
      </p:sp>
      <p:sp>
        <p:nvSpPr>
          <p:cNvPr id="5" name="Text 3"/>
          <p:cNvSpPr/>
          <p:nvPr/>
        </p:nvSpPr>
        <p:spPr>
          <a:xfrm>
            <a:off x="457200" y="932688"/>
            <a:ext cx="2624328" cy="3063240"/>
          </a:xfrm>
          <a:prstGeom prst="roundRect">
            <a:avLst>
              <a:gd name="adj" fmla="val 2439"/>
            </a:avLst>
          </a:prstGeom>
          <a:solidFill>
            <a:srgbClr val="F1F6F2"/>
          </a:solidFill>
          <a:ln/>
        </p:spPr>
        <p:txBody>
          <a:bodyPr wrap="square" lIns="114300" tIns="114300" rIns="114300" bIns="114300" rtlCol="0" anchor="t"/>
          <a:lstStyle/>
          <a:p>
            <a:pPr indent="0" marL="0">
              <a:buNone/>
            </a:pPr>
            <a:endParaRPr lang="en-US" dirty="0"/>
          </a:p>
        </p:txBody>
      </p:sp>
      <p:sp>
        <p:nvSpPr>
          <p:cNvPr id="6" name="Text 4"/>
          <p:cNvSpPr/>
          <p:nvPr/>
        </p:nvSpPr>
        <p:spPr>
          <a:xfrm>
            <a:off x="621792" y="1097280"/>
            <a:ext cx="402336" cy="402336"/>
          </a:xfrm>
          <a:prstGeom prst="ellipse">
            <a:avLst/>
          </a:prstGeom>
          <a:solidFill>
            <a:srgbClr val="036E3A"/>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p:nvPr/>
        </p:nvSpPr>
        <p:spPr>
          <a:xfrm>
            <a:off x="1115568" y="1097280"/>
            <a:ext cx="1874520" cy="54864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A guideline or standard</a:t>
            </a:r>
            <a:endParaRPr lang="en-US" sz="1100" dirty="0"/>
          </a:p>
        </p:txBody>
      </p:sp>
      <p:sp>
        <p:nvSpPr>
          <p:cNvPr id="8" name="Text 6"/>
          <p:cNvSpPr/>
          <p:nvPr/>
        </p:nvSpPr>
        <p:spPr>
          <a:xfrm>
            <a:off x="621792" y="1783080"/>
            <a:ext cx="2304288" cy="2057400"/>
          </a:xfrm>
          <a:prstGeom prst="rect">
            <a:avLst/>
          </a:prstGeom>
          <a:noFill/>
          <a:ln/>
        </p:spPr>
        <p:txBody>
          <a:bodyPr wrap="square" lIns="0" tIns="0" rIns="0" bIns="0" rtlCol="0" anchor="t"/>
          <a:lstStyle/>
          <a:p>
            <a:pPr indent="0" marL="0">
              <a:spcAft>
                <a:spcPts val="600"/>
              </a:spcAft>
              <a:buNone/>
            </a:pPr>
            <a:r>
              <a:rPr lang="en-US" sz="950" dirty="0">
                <a:solidFill>
                  <a:srgbClr val="1B1B1B"/>
                </a:solidFill>
                <a:latin typeface="Calibri" pitchFamily="34" charset="0"/>
                <a:ea typeface="Calibri" pitchFamily="34" charset="-122"/>
                <a:cs typeface="Calibri" pitchFamily="34" charset="-120"/>
              </a:rPr>
              <a:t>What does the National Institute for Health and Care Excellence (NICE), a royal college or trust policy say should happen?</a:t>
            </a:r>
            <a:endParaRPr lang="en-US" sz="950" dirty="0"/>
          </a:p>
          <a:p>
            <a:pPr indent="0" marL="0">
              <a:buNone/>
            </a:pPr>
            <a:r>
              <a:rPr lang="en-US" sz="950" i="1" dirty="0">
                <a:solidFill>
                  <a:srgbClr val="5C6B61"/>
                </a:solidFill>
                <a:latin typeface="Calibri" pitchFamily="34" charset="0"/>
                <a:ea typeface="Calibri" pitchFamily="34" charset="-122"/>
                <a:cs typeface="Calibri" pitchFamily="34" charset="-120"/>
              </a:rPr>
              <a:t>Enter here…</a:t>
            </a:r>
            <a:endParaRPr lang="en-US" sz="950" dirty="0"/>
          </a:p>
        </p:txBody>
      </p:sp>
      <p:sp>
        <p:nvSpPr>
          <p:cNvPr id="9" name="Text 7"/>
          <p:cNvSpPr/>
          <p:nvPr/>
        </p:nvSpPr>
        <p:spPr>
          <a:xfrm>
            <a:off x="3259836" y="932688"/>
            <a:ext cx="2624328" cy="3063240"/>
          </a:xfrm>
          <a:prstGeom prst="roundRect">
            <a:avLst>
              <a:gd name="adj" fmla="val 2439"/>
            </a:avLst>
          </a:prstGeom>
          <a:solidFill>
            <a:srgbClr val="F1F6F2"/>
          </a:solidFill>
          <a:ln/>
        </p:spPr>
        <p:txBody>
          <a:bodyPr wrap="square" lIns="114300" tIns="114300" rIns="114300" bIns="114300" rtlCol="0" anchor="t"/>
          <a:lstStyle/>
          <a:p>
            <a:pPr indent="0" marL="0">
              <a:buNone/>
            </a:pPr>
            <a:endParaRPr lang="en-US" dirty="0"/>
          </a:p>
        </p:txBody>
      </p:sp>
      <p:sp>
        <p:nvSpPr>
          <p:cNvPr id="10" name="Text 8"/>
          <p:cNvSpPr/>
          <p:nvPr/>
        </p:nvSpPr>
        <p:spPr>
          <a:xfrm>
            <a:off x="3424428" y="1097280"/>
            <a:ext cx="402336" cy="402336"/>
          </a:xfrm>
          <a:prstGeom prst="ellipse">
            <a:avLst/>
          </a:prstGeom>
          <a:solidFill>
            <a:srgbClr val="036E3A"/>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1" name="Text 9"/>
          <p:cNvSpPr/>
          <p:nvPr/>
        </p:nvSpPr>
        <p:spPr>
          <a:xfrm>
            <a:off x="3918204" y="1097280"/>
            <a:ext cx="1874520" cy="54864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Similar projects</a:t>
            </a:r>
            <a:endParaRPr lang="en-US" sz="1100" dirty="0"/>
          </a:p>
        </p:txBody>
      </p:sp>
      <p:sp>
        <p:nvSpPr>
          <p:cNvPr id="12" name="Text 10"/>
          <p:cNvSpPr/>
          <p:nvPr/>
        </p:nvSpPr>
        <p:spPr>
          <a:xfrm>
            <a:off x="3424428" y="1783080"/>
            <a:ext cx="2304288" cy="2057400"/>
          </a:xfrm>
          <a:prstGeom prst="rect">
            <a:avLst/>
          </a:prstGeom>
          <a:noFill/>
          <a:ln/>
        </p:spPr>
        <p:txBody>
          <a:bodyPr wrap="square" lIns="0" tIns="0" rIns="0" bIns="0" rtlCol="0" anchor="t"/>
          <a:lstStyle/>
          <a:p>
            <a:pPr indent="0" marL="0">
              <a:spcAft>
                <a:spcPts val="600"/>
              </a:spcAft>
              <a:buNone/>
            </a:pPr>
            <a:r>
              <a:rPr lang="en-US" sz="950" dirty="0">
                <a:solidFill>
                  <a:srgbClr val="1B1B1B"/>
                </a:solidFill>
                <a:latin typeface="Calibri" pitchFamily="34" charset="0"/>
                <a:ea typeface="Calibri" pitchFamily="34" charset="-122"/>
                <a:cs typeface="Calibri" pitchFamily="34" charset="-120"/>
              </a:rPr>
              <a:t>Has anyone tried this before, here or elsewhere? What happened?</a:t>
            </a:r>
            <a:endParaRPr lang="en-US" sz="950" dirty="0"/>
          </a:p>
          <a:p>
            <a:pPr indent="0" marL="0">
              <a:buNone/>
            </a:pPr>
            <a:r>
              <a:rPr lang="en-US" sz="950" i="1" dirty="0">
                <a:solidFill>
                  <a:srgbClr val="5C6B61"/>
                </a:solidFill>
                <a:latin typeface="Calibri" pitchFamily="34" charset="0"/>
                <a:ea typeface="Calibri" pitchFamily="34" charset="-122"/>
                <a:cs typeface="Calibri" pitchFamily="34" charset="-120"/>
              </a:rPr>
              <a:t>Enter here…</a:t>
            </a:r>
            <a:endParaRPr lang="en-US" sz="950" dirty="0"/>
          </a:p>
        </p:txBody>
      </p:sp>
      <p:sp>
        <p:nvSpPr>
          <p:cNvPr id="13" name="Text 11"/>
          <p:cNvSpPr/>
          <p:nvPr/>
        </p:nvSpPr>
        <p:spPr>
          <a:xfrm>
            <a:off x="6062472" y="932688"/>
            <a:ext cx="2624328" cy="3063240"/>
          </a:xfrm>
          <a:prstGeom prst="roundRect">
            <a:avLst>
              <a:gd name="adj" fmla="val 2439"/>
            </a:avLst>
          </a:prstGeom>
          <a:solidFill>
            <a:srgbClr val="F1F6F2"/>
          </a:solidFill>
          <a:ln/>
        </p:spPr>
        <p:txBody>
          <a:bodyPr wrap="square" lIns="114300" tIns="114300" rIns="114300" bIns="114300" rtlCol="0" anchor="t"/>
          <a:lstStyle/>
          <a:p>
            <a:pPr indent="0" marL="0">
              <a:buNone/>
            </a:pPr>
            <a:endParaRPr lang="en-US" dirty="0"/>
          </a:p>
        </p:txBody>
      </p:sp>
      <p:sp>
        <p:nvSpPr>
          <p:cNvPr id="14" name="Text 12"/>
          <p:cNvSpPr/>
          <p:nvPr/>
        </p:nvSpPr>
        <p:spPr>
          <a:xfrm>
            <a:off x="6227064" y="1097280"/>
            <a:ext cx="402336" cy="402336"/>
          </a:xfrm>
          <a:prstGeom prst="ellipse">
            <a:avLst/>
          </a:prstGeom>
          <a:solidFill>
            <a:srgbClr val="036E3A"/>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5" name="Text 13"/>
          <p:cNvSpPr/>
          <p:nvPr/>
        </p:nvSpPr>
        <p:spPr>
          <a:xfrm>
            <a:off x="6720840" y="1097280"/>
            <a:ext cx="1874520" cy="548640"/>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One useful paper</a:t>
            </a:r>
            <a:endParaRPr lang="en-US" sz="1100" dirty="0"/>
          </a:p>
        </p:txBody>
      </p:sp>
      <p:sp>
        <p:nvSpPr>
          <p:cNvPr id="16" name="Text 14"/>
          <p:cNvSpPr/>
          <p:nvPr/>
        </p:nvSpPr>
        <p:spPr>
          <a:xfrm>
            <a:off x="6227064" y="1783080"/>
            <a:ext cx="2304288" cy="2057400"/>
          </a:xfrm>
          <a:prstGeom prst="rect">
            <a:avLst/>
          </a:prstGeom>
          <a:noFill/>
          <a:ln/>
        </p:spPr>
        <p:txBody>
          <a:bodyPr wrap="square" lIns="0" tIns="0" rIns="0" bIns="0" rtlCol="0" anchor="t"/>
          <a:lstStyle/>
          <a:p>
            <a:pPr indent="0" marL="0">
              <a:spcAft>
                <a:spcPts val="600"/>
              </a:spcAft>
              <a:buNone/>
            </a:pPr>
            <a:r>
              <a:rPr lang="en-US" sz="950" dirty="0">
                <a:solidFill>
                  <a:srgbClr val="1B1B1B"/>
                </a:solidFill>
                <a:latin typeface="Calibri" pitchFamily="34" charset="0"/>
                <a:ea typeface="Calibri" pitchFamily="34" charset="-122"/>
                <a:cs typeface="Calibri" pitchFamily="34" charset="-120"/>
              </a:rPr>
              <a:t>A single relevant study or review is enough to anchor a first project.</a:t>
            </a:r>
            <a:endParaRPr lang="en-US" sz="950" dirty="0"/>
          </a:p>
          <a:p>
            <a:pPr indent="0" marL="0">
              <a:buNone/>
            </a:pPr>
            <a:r>
              <a:rPr lang="en-US" sz="950" i="1" dirty="0">
                <a:solidFill>
                  <a:srgbClr val="5C6B61"/>
                </a:solidFill>
                <a:latin typeface="Calibri" pitchFamily="34" charset="0"/>
                <a:ea typeface="Calibri" pitchFamily="34" charset="-122"/>
                <a:cs typeface="Calibri" pitchFamily="34" charset="-120"/>
              </a:rPr>
              <a:t>Enter here…</a:t>
            </a:r>
            <a:endParaRPr lang="en-US" sz="950" dirty="0"/>
          </a:p>
        </p:txBody>
      </p:sp>
      <p:sp>
        <p:nvSpPr>
          <p:cNvPr id="17" name="Text 15"/>
          <p:cNvSpPr/>
          <p:nvPr/>
        </p:nvSpPr>
        <p:spPr>
          <a:xfrm>
            <a:off x="457200" y="4206240"/>
            <a:ext cx="8229600" cy="256032"/>
          </a:xfrm>
          <a:prstGeom prst="rect">
            <a:avLst/>
          </a:prstGeom>
          <a:noFill/>
          <a:ln/>
        </p:spPr>
        <p:txBody>
          <a:bodyPr wrap="square" lIns="0" tIns="0" rIns="0" bIns="0" rtlCol="0" anchor="ctr"/>
          <a:lstStyle/>
          <a:p>
            <a:pPr indent="0" marL="0">
              <a:buNone/>
            </a:pPr>
            <a:r>
              <a:rPr lang="en-US" sz="850" i="1" dirty="0">
                <a:solidFill>
                  <a:srgbClr val="4A5A52"/>
                </a:solidFill>
                <a:latin typeface="Calibri" pitchFamily="34" charset="0"/>
                <a:ea typeface="Calibri" pitchFamily="34" charset="-122"/>
                <a:cs typeface="Calibri" pitchFamily="34" charset="-120"/>
              </a:rPr>
              <a:t>Citing 2 or 3 sources is plenty. This is a paragraph, and you do not need a literature review.</a:t>
            </a:r>
            <a:endParaRPr lang="en-US" sz="850" dirty="0"/>
          </a:p>
        </p:txBody>
      </p:sp>
      <p:sp>
        <p:nvSpPr>
          <p:cNvPr id="19" name="Text 16"/>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20" name="Text 17"/>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WHY DO YOU EXPECT THIS TO WORK?</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Rationale</a:t>
            </a:r>
            <a:endParaRPr lang="en-US" sz="2200" dirty="0"/>
          </a:p>
        </p:txBody>
      </p:sp>
      <p:sp>
        <p:nvSpPr>
          <p:cNvPr id="4" name="Text 2"/>
          <p:cNvSpPr/>
          <p:nvPr/>
        </p:nvSpPr>
        <p:spPr>
          <a:xfrm>
            <a:off x="7907731" y="292608"/>
            <a:ext cx="779069"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 5</a:t>
            </a:r>
            <a:endParaRPr lang="en-US" sz="900" dirty="0"/>
          </a:p>
        </p:txBody>
      </p:sp>
      <p:sp>
        <p:nvSpPr>
          <p:cNvPr id="5" name="Text 3"/>
          <p:cNvSpPr/>
          <p:nvPr/>
        </p:nvSpPr>
        <p:spPr>
          <a:xfrm>
            <a:off x="457200" y="932688"/>
            <a:ext cx="2624328" cy="3017520"/>
          </a:xfrm>
          <a:prstGeom prst="roundRect">
            <a:avLst>
              <a:gd name="adj" fmla="val 2439"/>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Your ‘because’ sentence</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Finish this sentence: “We think [change] will improve [problem] because…”. That sentence is your rationale.</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6" name="Text 4"/>
          <p:cNvSpPr/>
          <p:nvPr/>
        </p:nvSpPr>
        <p:spPr>
          <a:xfrm>
            <a:off x="3259836" y="932688"/>
            <a:ext cx="2624328" cy="3017520"/>
          </a:xfrm>
          <a:prstGeom prst="roundRect">
            <a:avLst>
              <a:gd name="adj" fmla="val 2439"/>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A simple diagram</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A driver diagram or fishbone sketched with your team in 15 minutes is enough. Include a photo of it.</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7" name="Text 5"/>
          <p:cNvSpPr/>
          <p:nvPr/>
        </p:nvSpPr>
        <p:spPr>
          <a:xfrm>
            <a:off x="6062472" y="932688"/>
            <a:ext cx="2624328" cy="3017520"/>
          </a:xfrm>
          <a:prstGeom prst="roundRect">
            <a:avLst>
              <a:gd name="adj" fmla="val 2439"/>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Why it should last</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What makes the change last after you rotate on? Is it built into the routine?</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8" name="Text 6"/>
          <p:cNvSpPr/>
          <p:nvPr/>
        </p:nvSpPr>
        <p:spPr>
          <a:xfrm>
            <a:off x="457200" y="4160520"/>
            <a:ext cx="8229600" cy="256032"/>
          </a:xfrm>
          <a:prstGeom prst="rect">
            <a:avLst/>
          </a:prstGeom>
          <a:noFill/>
          <a:ln/>
        </p:spPr>
        <p:txBody>
          <a:bodyPr wrap="square" lIns="0" tIns="0" rIns="0" bIns="0" rtlCol="0" anchor="ctr"/>
          <a:lstStyle/>
          <a:p>
            <a:pPr indent="0" marL="0">
              <a:buNone/>
            </a:pPr>
            <a:r>
              <a:rPr lang="en-US" sz="850" i="1" dirty="0">
                <a:solidFill>
                  <a:srgbClr val="4A5A52"/>
                </a:solidFill>
                <a:latin typeface="Calibri" pitchFamily="34" charset="0"/>
                <a:ea typeface="Calibri" pitchFamily="34" charset="-122"/>
                <a:cs typeface="Calibri" pitchFamily="34" charset="-120"/>
              </a:rPr>
              <a:t>Made a driver diagram at Step 3? Drop it in here.    </a:t>
            </a:r>
            <a:pPr indent="0" marL="0">
              <a:buNone/>
            </a:pPr>
            <a:r>
              <a:rPr lang="en-US" sz="850" b="1" u="sng" dirty="0">
                <a:solidFill>
                  <a:srgbClr val="036E3A"/>
                </a:solidFill>
                <a:latin typeface="Calibri" pitchFamily="34" charset="0"/>
                <a:ea typeface="Calibri" pitchFamily="34" charset="-122"/>
                <a:cs typeface="Calibri" pitchFamily="34" charset="-120"/>
                <a:hlinkClick r:id="rId1">
                  <a:extLst>
                    <a:ext uri="{A12FA001-AC4F-418D-AE19-62706E023703}">
                      <ahyp:hlinkClr xmlns:ahyp="http://schemas.microsoft.com/office/drawing/2018/hyperlinkcolor" val="tx"/>
                    </a:ext>
                  </a:extLst>
                </a:hlinkClick>
              </a:rPr>
              <a:t>Need to draw one? → SAM QI Diagram Tool · aimqa.github.io/Test-/diagram-tool.html</a:t>
            </a:r>
            <a:endParaRPr lang="en-US" sz="850" dirty="0"/>
          </a:p>
        </p:txBody>
      </p:sp>
      <p:sp>
        <p:nvSpPr>
          <p:cNvPr id="10" name="Text 7"/>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1" name="Text 8"/>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274320"/>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Specific aims</a:t>
            </a:r>
            <a:endParaRPr lang="en-US" sz="2200" dirty="0"/>
          </a:p>
        </p:txBody>
      </p:sp>
      <p:sp>
        <p:nvSpPr>
          <p:cNvPr id="3" name="Text 1"/>
          <p:cNvSpPr/>
          <p:nvPr/>
        </p:nvSpPr>
        <p:spPr>
          <a:xfrm>
            <a:off x="7907731" y="292608"/>
            <a:ext cx="779069"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 6</a:t>
            </a:r>
            <a:endParaRPr lang="en-US" sz="900" dirty="0"/>
          </a:p>
        </p:txBody>
      </p:sp>
      <p:sp>
        <p:nvSpPr>
          <p:cNvPr id="4" name="Text 2"/>
          <p:cNvSpPr/>
          <p:nvPr/>
        </p:nvSpPr>
        <p:spPr>
          <a:xfrm>
            <a:off x="457200" y="896112"/>
            <a:ext cx="8229600" cy="1024128"/>
          </a:xfrm>
          <a:prstGeom prst="roundRect">
            <a:avLst>
              <a:gd name="adj" fmla="val 6250"/>
            </a:avLst>
          </a:prstGeom>
          <a:solidFill>
            <a:srgbClr val="DCEFE3"/>
          </a:solidFill>
          <a:ln/>
        </p:spPr>
        <p:txBody>
          <a:bodyPr wrap="square" lIns="114300" tIns="114300" rIns="114300" bIns="114300" rtlCol="0" anchor="t"/>
          <a:lstStyle/>
          <a:p>
            <a:pPr indent="0" marL="0">
              <a:spcAft>
                <a:spcPts val="200"/>
              </a:spcAft>
              <a:buNone/>
            </a:pPr>
            <a:r>
              <a:rPr lang="en-US" sz="1150" b="1" dirty="0">
                <a:solidFill>
                  <a:srgbClr val="036E3A"/>
                </a:solidFill>
                <a:latin typeface="Calibri" pitchFamily="34" charset="0"/>
                <a:ea typeface="Calibri" pitchFamily="34" charset="-122"/>
                <a:cs typeface="Calibri" pitchFamily="34" charset="-120"/>
              </a:rPr>
              <a:t>Your SMART aim</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To [increase / reduce] [measure] from [X] to [Y] by [date], e.g. “Increase completed VTE assessments on AMU from 60% to 90% by March 2027, measured by weekly drug-chart checks.”</a:t>
            </a:r>
            <a:endParaRPr lang="en-US" sz="1150" dirty="0"/>
          </a:p>
          <a:p>
            <a:pPr indent="0" marL="0">
              <a:spcBef>
                <a:spcPts val="200"/>
              </a:spcBef>
              <a:buNone/>
            </a:pPr>
            <a:r>
              <a:rPr lang="en-US" sz="950" i="1" dirty="0">
                <a:solidFill>
                  <a:srgbClr val="5C6B61"/>
                </a:solidFill>
                <a:latin typeface="Calibri" pitchFamily="34" charset="0"/>
                <a:ea typeface="Calibri" pitchFamily="34" charset="-122"/>
                <a:cs typeface="Calibri" pitchFamily="34" charset="-120"/>
              </a:rPr>
              <a:t>Write your SMART aim here…</a:t>
            </a:r>
            <a:endParaRPr lang="en-US" sz="1150" dirty="0"/>
          </a:p>
        </p:txBody>
      </p:sp>
      <p:sp>
        <p:nvSpPr>
          <p:cNvPr id="5" name="Text 3"/>
          <p:cNvSpPr/>
          <p:nvPr/>
        </p:nvSpPr>
        <p:spPr>
          <a:xfrm>
            <a:off x="457200" y="2121408"/>
            <a:ext cx="1517904" cy="1737360"/>
          </a:xfrm>
          <a:prstGeom prst="roundRect">
            <a:avLst>
              <a:gd name="adj" fmla="val 4217"/>
            </a:avLst>
          </a:prstGeom>
          <a:solidFill>
            <a:srgbClr val="F1F6F2"/>
          </a:solidFill>
          <a:ln/>
        </p:spPr>
        <p:txBody>
          <a:bodyPr wrap="square" lIns="114300" tIns="114300" rIns="114300" bIns="114300" rtlCol="0" anchor="t"/>
          <a:lstStyle/>
          <a:p>
            <a:pPr indent="0" marL="0">
              <a:buNone/>
            </a:pPr>
            <a:endParaRPr lang="en-US" dirty="0"/>
          </a:p>
        </p:txBody>
      </p:sp>
      <p:sp>
        <p:nvSpPr>
          <p:cNvPr id="6" name="Text 4"/>
          <p:cNvSpPr/>
          <p:nvPr/>
        </p:nvSpPr>
        <p:spPr>
          <a:xfrm>
            <a:off x="457200" y="2231136"/>
            <a:ext cx="1517904" cy="457200"/>
          </a:xfrm>
          <a:prstGeom prst="rect">
            <a:avLst/>
          </a:prstGeom>
          <a:noFill/>
          <a:ln/>
        </p:spPr>
        <p:txBody>
          <a:bodyPr wrap="square" lIns="0" tIns="0" rIns="0" bIns="0" rtlCol="0" anchor="ctr"/>
          <a:lstStyle/>
          <a:p>
            <a:pPr algn="ctr" indent="0" marL="0">
              <a:buNone/>
            </a:pPr>
            <a:r>
              <a:rPr lang="en-US" sz="2600" b="1" dirty="0">
                <a:solidFill>
                  <a:srgbClr val="036E3A"/>
                </a:solidFill>
                <a:latin typeface="Calibri" pitchFamily="34" charset="0"/>
                <a:ea typeface="Calibri" pitchFamily="34" charset="-122"/>
                <a:cs typeface="Calibri" pitchFamily="34" charset="-120"/>
              </a:rPr>
              <a:t>S</a:t>
            </a:r>
            <a:endParaRPr lang="en-US" sz="2600" dirty="0"/>
          </a:p>
        </p:txBody>
      </p:sp>
      <p:sp>
        <p:nvSpPr>
          <p:cNvPr id="7" name="Text 5"/>
          <p:cNvSpPr/>
          <p:nvPr/>
        </p:nvSpPr>
        <p:spPr>
          <a:xfrm>
            <a:off x="530352" y="2743200"/>
            <a:ext cx="1371600" cy="237744"/>
          </a:xfrm>
          <a:prstGeom prst="rect">
            <a:avLst/>
          </a:prstGeom>
          <a:noFill/>
          <a:ln/>
        </p:spPr>
        <p:txBody>
          <a:bodyPr wrap="square" lIns="0" tIns="0" rIns="0" bIns="0" rtlCol="0" anchor="ctr"/>
          <a:lstStyle/>
          <a:p>
            <a:pPr algn="ctr" indent="0" marL="0">
              <a:buNone/>
            </a:pPr>
            <a:r>
              <a:rPr lang="en-US" sz="1050" b="1" dirty="0">
                <a:solidFill>
                  <a:srgbClr val="1B1B1B"/>
                </a:solidFill>
                <a:latin typeface="Calibri" pitchFamily="34" charset="0"/>
                <a:ea typeface="Calibri" pitchFamily="34" charset="-122"/>
                <a:cs typeface="Calibri" pitchFamily="34" charset="-120"/>
              </a:rPr>
              <a:t>Specific</a:t>
            </a:r>
            <a:endParaRPr lang="en-US" sz="1050" dirty="0"/>
          </a:p>
        </p:txBody>
      </p:sp>
      <p:sp>
        <p:nvSpPr>
          <p:cNvPr id="8" name="Text 6"/>
          <p:cNvSpPr/>
          <p:nvPr/>
        </p:nvSpPr>
        <p:spPr>
          <a:xfrm>
            <a:off x="548640" y="3017520"/>
            <a:ext cx="1335024" cy="777240"/>
          </a:xfrm>
          <a:prstGeom prst="rect">
            <a:avLst/>
          </a:prstGeom>
          <a:noFill/>
          <a:ln/>
        </p:spPr>
        <p:txBody>
          <a:bodyPr wrap="square" lIns="0" tIns="0" rIns="0" bIns="0" rtlCol="0" anchor="ctr"/>
          <a:lstStyle/>
          <a:p>
            <a:pPr algn="ctr" indent="0" marL="0">
              <a:buNone/>
            </a:pPr>
            <a:r>
              <a:rPr lang="en-US" sz="800" dirty="0">
                <a:solidFill>
                  <a:srgbClr val="4A5A52"/>
                </a:solidFill>
                <a:latin typeface="Calibri" pitchFamily="34" charset="0"/>
                <a:ea typeface="Calibri" pitchFamily="34" charset="-122"/>
                <a:cs typeface="Calibri" pitchFamily="34" charset="-120"/>
              </a:rPr>
              <a:t>Defines what will change, and for whom</a:t>
            </a:r>
            <a:endParaRPr lang="en-US" sz="800" dirty="0"/>
          </a:p>
        </p:txBody>
      </p:sp>
      <p:sp>
        <p:nvSpPr>
          <p:cNvPr id="9" name="Text 7"/>
          <p:cNvSpPr/>
          <p:nvPr/>
        </p:nvSpPr>
        <p:spPr>
          <a:xfrm>
            <a:off x="2135124" y="2121408"/>
            <a:ext cx="1517904" cy="1737360"/>
          </a:xfrm>
          <a:prstGeom prst="roundRect">
            <a:avLst>
              <a:gd name="adj" fmla="val 4217"/>
            </a:avLst>
          </a:prstGeom>
          <a:solidFill>
            <a:srgbClr val="F1F6F2"/>
          </a:solidFill>
          <a:ln/>
        </p:spPr>
        <p:txBody>
          <a:bodyPr wrap="square" lIns="114300" tIns="114300" rIns="114300" bIns="114300" rtlCol="0" anchor="t"/>
          <a:lstStyle/>
          <a:p>
            <a:pPr indent="0" marL="0">
              <a:buNone/>
            </a:pPr>
            <a:endParaRPr lang="en-US" dirty="0"/>
          </a:p>
        </p:txBody>
      </p:sp>
      <p:sp>
        <p:nvSpPr>
          <p:cNvPr id="10" name="Text 8"/>
          <p:cNvSpPr/>
          <p:nvPr/>
        </p:nvSpPr>
        <p:spPr>
          <a:xfrm>
            <a:off x="2135124" y="2231136"/>
            <a:ext cx="1517904" cy="457200"/>
          </a:xfrm>
          <a:prstGeom prst="rect">
            <a:avLst/>
          </a:prstGeom>
          <a:noFill/>
          <a:ln/>
        </p:spPr>
        <p:txBody>
          <a:bodyPr wrap="square" lIns="0" tIns="0" rIns="0" bIns="0" rtlCol="0" anchor="ctr"/>
          <a:lstStyle/>
          <a:p>
            <a:pPr algn="ctr" indent="0" marL="0">
              <a:buNone/>
            </a:pPr>
            <a:r>
              <a:rPr lang="en-US" sz="2600" b="1" dirty="0">
                <a:solidFill>
                  <a:srgbClr val="036E3A"/>
                </a:solidFill>
                <a:latin typeface="Calibri" pitchFamily="34" charset="0"/>
                <a:ea typeface="Calibri" pitchFamily="34" charset="-122"/>
                <a:cs typeface="Calibri" pitchFamily="34" charset="-120"/>
              </a:rPr>
              <a:t>M</a:t>
            </a:r>
            <a:endParaRPr lang="en-US" sz="2600" dirty="0"/>
          </a:p>
        </p:txBody>
      </p:sp>
      <p:sp>
        <p:nvSpPr>
          <p:cNvPr id="11" name="Text 9"/>
          <p:cNvSpPr/>
          <p:nvPr/>
        </p:nvSpPr>
        <p:spPr>
          <a:xfrm>
            <a:off x="2208276" y="2743200"/>
            <a:ext cx="1371600" cy="237744"/>
          </a:xfrm>
          <a:prstGeom prst="rect">
            <a:avLst/>
          </a:prstGeom>
          <a:noFill/>
          <a:ln/>
        </p:spPr>
        <p:txBody>
          <a:bodyPr wrap="square" lIns="0" tIns="0" rIns="0" bIns="0" rtlCol="0" anchor="ctr"/>
          <a:lstStyle/>
          <a:p>
            <a:pPr algn="ctr" indent="0" marL="0">
              <a:buNone/>
            </a:pPr>
            <a:r>
              <a:rPr lang="en-US" sz="1050" b="1" dirty="0">
                <a:solidFill>
                  <a:srgbClr val="1B1B1B"/>
                </a:solidFill>
                <a:latin typeface="Calibri" pitchFamily="34" charset="0"/>
                <a:ea typeface="Calibri" pitchFamily="34" charset="-122"/>
                <a:cs typeface="Calibri" pitchFamily="34" charset="-120"/>
              </a:rPr>
              <a:t>Measurable</a:t>
            </a:r>
            <a:endParaRPr lang="en-US" sz="1050" dirty="0"/>
          </a:p>
        </p:txBody>
      </p:sp>
      <p:sp>
        <p:nvSpPr>
          <p:cNvPr id="12" name="Text 10"/>
          <p:cNvSpPr/>
          <p:nvPr/>
        </p:nvSpPr>
        <p:spPr>
          <a:xfrm>
            <a:off x="2226564" y="3017520"/>
            <a:ext cx="1335024" cy="777240"/>
          </a:xfrm>
          <a:prstGeom prst="rect">
            <a:avLst/>
          </a:prstGeom>
          <a:noFill/>
          <a:ln/>
        </p:spPr>
        <p:txBody>
          <a:bodyPr wrap="square" lIns="0" tIns="0" rIns="0" bIns="0" rtlCol="0" anchor="ctr"/>
          <a:lstStyle/>
          <a:p>
            <a:pPr algn="ctr" indent="0" marL="0">
              <a:buNone/>
            </a:pPr>
            <a:r>
              <a:rPr lang="en-US" sz="800" dirty="0">
                <a:solidFill>
                  <a:srgbClr val="4A5A52"/>
                </a:solidFill>
                <a:latin typeface="Calibri" pitchFamily="34" charset="0"/>
                <a:ea typeface="Calibri" pitchFamily="34" charset="-122"/>
                <a:cs typeface="Calibri" pitchFamily="34" charset="-120"/>
              </a:rPr>
              <a:t>A numeric target and a measurement method</a:t>
            </a:r>
            <a:endParaRPr lang="en-US" sz="800" dirty="0"/>
          </a:p>
        </p:txBody>
      </p:sp>
      <p:sp>
        <p:nvSpPr>
          <p:cNvPr id="13" name="Text 11"/>
          <p:cNvSpPr/>
          <p:nvPr/>
        </p:nvSpPr>
        <p:spPr>
          <a:xfrm>
            <a:off x="3813048" y="2121408"/>
            <a:ext cx="1517904" cy="1737360"/>
          </a:xfrm>
          <a:prstGeom prst="roundRect">
            <a:avLst>
              <a:gd name="adj" fmla="val 4217"/>
            </a:avLst>
          </a:prstGeom>
          <a:solidFill>
            <a:srgbClr val="F1F6F2"/>
          </a:solidFill>
          <a:ln/>
        </p:spPr>
        <p:txBody>
          <a:bodyPr wrap="square" lIns="114300" tIns="114300" rIns="114300" bIns="114300" rtlCol="0" anchor="t"/>
          <a:lstStyle/>
          <a:p>
            <a:pPr indent="0" marL="0">
              <a:buNone/>
            </a:pPr>
            <a:endParaRPr lang="en-US" dirty="0"/>
          </a:p>
        </p:txBody>
      </p:sp>
      <p:sp>
        <p:nvSpPr>
          <p:cNvPr id="14" name="Text 12"/>
          <p:cNvSpPr/>
          <p:nvPr/>
        </p:nvSpPr>
        <p:spPr>
          <a:xfrm>
            <a:off x="3813048" y="2231136"/>
            <a:ext cx="1517904" cy="457200"/>
          </a:xfrm>
          <a:prstGeom prst="rect">
            <a:avLst/>
          </a:prstGeom>
          <a:noFill/>
          <a:ln/>
        </p:spPr>
        <p:txBody>
          <a:bodyPr wrap="square" lIns="0" tIns="0" rIns="0" bIns="0" rtlCol="0" anchor="ctr"/>
          <a:lstStyle/>
          <a:p>
            <a:pPr algn="ctr" indent="0" marL="0">
              <a:buNone/>
            </a:pPr>
            <a:r>
              <a:rPr lang="en-US" sz="2600" b="1" dirty="0">
                <a:solidFill>
                  <a:srgbClr val="036E3A"/>
                </a:solidFill>
                <a:latin typeface="Calibri" pitchFamily="34" charset="0"/>
                <a:ea typeface="Calibri" pitchFamily="34" charset="-122"/>
                <a:cs typeface="Calibri" pitchFamily="34" charset="-120"/>
              </a:rPr>
              <a:t>A</a:t>
            </a:r>
            <a:endParaRPr lang="en-US" sz="2600" dirty="0"/>
          </a:p>
        </p:txBody>
      </p:sp>
      <p:sp>
        <p:nvSpPr>
          <p:cNvPr id="15" name="Text 13"/>
          <p:cNvSpPr/>
          <p:nvPr/>
        </p:nvSpPr>
        <p:spPr>
          <a:xfrm>
            <a:off x="3886200" y="2743200"/>
            <a:ext cx="1371600" cy="237744"/>
          </a:xfrm>
          <a:prstGeom prst="rect">
            <a:avLst/>
          </a:prstGeom>
          <a:noFill/>
          <a:ln/>
        </p:spPr>
        <p:txBody>
          <a:bodyPr wrap="square" lIns="0" tIns="0" rIns="0" bIns="0" rtlCol="0" anchor="ctr"/>
          <a:lstStyle/>
          <a:p>
            <a:pPr algn="ctr" indent="0" marL="0">
              <a:buNone/>
            </a:pPr>
            <a:r>
              <a:rPr lang="en-US" sz="1050" b="1" dirty="0">
                <a:solidFill>
                  <a:srgbClr val="1B1B1B"/>
                </a:solidFill>
                <a:latin typeface="Calibri" pitchFamily="34" charset="0"/>
                <a:ea typeface="Calibri" pitchFamily="34" charset="-122"/>
                <a:cs typeface="Calibri" pitchFamily="34" charset="-120"/>
              </a:rPr>
              <a:t>Achievable</a:t>
            </a:r>
            <a:endParaRPr lang="en-US" sz="1050" dirty="0"/>
          </a:p>
        </p:txBody>
      </p:sp>
      <p:sp>
        <p:nvSpPr>
          <p:cNvPr id="16" name="Text 14"/>
          <p:cNvSpPr/>
          <p:nvPr/>
        </p:nvSpPr>
        <p:spPr>
          <a:xfrm>
            <a:off x="3904488" y="3017520"/>
            <a:ext cx="1335024" cy="777240"/>
          </a:xfrm>
          <a:prstGeom prst="rect">
            <a:avLst/>
          </a:prstGeom>
          <a:noFill/>
          <a:ln/>
        </p:spPr>
        <p:txBody>
          <a:bodyPr wrap="square" lIns="0" tIns="0" rIns="0" bIns="0" rtlCol="0" anchor="ctr"/>
          <a:lstStyle/>
          <a:p>
            <a:pPr algn="ctr" indent="0" marL="0">
              <a:buNone/>
            </a:pPr>
            <a:r>
              <a:rPr lang="en-US" sz="800" dirty="0">
                <a:solidFill>
                  <a:srgbClr val="4A5A52"/>
                </a:solidFill>
                <a:latin typeface="Calibri" pitchFamily="34" charset="0"/>
                <a:ea typeface="Calibri" pitchFamily="34" charset="-122"/>
                <a:cs typeface="Calibri" pitchFamily="34" charset="-120"/>
              </a:rPr>
              <a:t>Realistic for your team, time and resources</a:t>
            </a:r>
            <a:endParaRPr lang="en-US" sz="800" dirty="0"/>
          </a:p>
        </p:txBody>
      </p:sp>
      <p:sp>
        <p:nvSpPr>
          <p:cNvPr id="17" name="Text 15"/>
          <p:cNvSpPr/>
          <p:nvPr/>
        </p:nvSpPr>
        <p:spPr>
          <a:xfrm>
            <a:off x="5490972" y="2121408"/>
            <a:ext cx="1517904" cy="1737360"/>
          </a:xfrm>
          <a:prstGeom prst="roundRect">
            <a:avLst>
              <a:gd name="adj" fmla="val 4217"/>
            </a:avLst>
          </a:prstGeom>
          <a:solidFill>
            <a:srgbClr val="F1F6F2"/>
          </a:solidFill>
          <a:ln/>
        </p:spPr>
        <p:txBody>
          <a:bodyPr wrap="square" lIns="114300" tIns="114300" rIns="114300" bIns="114300" rtlCol="0" anchor="t"/>
          <a:lstStyle/>
          <a:p>
            <a:pPr indent="0" marL="0">
              <a:buNone/>
            </a:pPr>
            <a:endParaRPr lang="en-US" dirty="0"/>
          </a:p>
        </p:txBody>
      </p:sp>
      <p:sp>
        <p:nvSpPr>
          <p:cNvPr id="18" name="Text 16"/>
          <p:cNvSpPr/>
          <p:nvPr/>
        </p:nvSpPr>
        <p:spPr>
          <a:xfrm>
            <a:off x="5490972" y="2231136"/>
            <a:ext cx="1517904" cy="457200"/>
          </a:xfrm>
          <a:prstGeom prst="rect">
            <a:avLst/>
          </a:prstGeom>
          <a:noFill/>
          <a:ln/>
        </p:spPr>
        <p:txBody>
          <a:bodyPr wrap="square" lIns="0" tIns="0" rIns="0" bIns="0" rtlCol="0" anchor="ctr"/>
          <a:lstStyle/>
          <a:p>
            <a:pPr algn="ctr" indent="0" marL="0">
              <a:buNone/>
            </a:pPr>
            <a:r>
              <a:rPr lang="en-US" sz="2600" b="1" dirty="0">
                <a:solidFill>
                  <a:srgbClr val="036E3A"/>
                </a:solidFill>
                <a:latin typeface="Calibri" pitchFamily="34" charset="0"/>
                <a:ea typeface="Calibri" pitchFamily="34" charset="-122"/>
                <a:cs typeface="Calibri" pitchFamily="34" charset="-120"/>
              </a:rPr>
              <a:t>R</a:t>
            </a:r>
            <a:endParaRPr lang="en-US" sz="2600" dirty="0"/>
          </a:p>
        </p:txBody>
      </p:sp>
      <p:sp>
        <p:nvSpPr>
          <p:cNvPr id="19" name="Text 17"/>
          <p:cNvSpPr/>
          <p:nvPr/>
        </p:nvSpPr>
        <p:spPr>
          <a:xfrm>
            <a:off x="5564124" y="2743200"/>
            <a:ext cx="1371600" cy="237744"/>
          </a:xfrm>
          <a:prstGeom prst="rect">
            <a:avLst/>
          </a:prstGeom>
          <a:noFill/>
          <a:ln/>
        </p:spPr>
        <p:txBody>
          <a:bodyPr wrap="square" lIns="0" tIns="0" rIns="0" bIns="0" rtlCol="0" anchor="ctr"/>
          <a:lstStyle/>
          <a:p>
            <a:pPr algn="ctr" indent="0" marL="0">
              <a:buNone/>
            </a:pPr>
            <a:r>
              <a:rPr lang="en-US" sz="1050" b="1" dirty="0">
                <a:solidFill>
                  <a:srgbClr val="1B1B1B"/>
                </a:solidFill>
                <a:latin typeface="Calibri" pitchFamily="34" charset="0"/>
                <a:ea typeface="Calibri" pitchFamily="34" charset="-122"/>
                <a:cs typeface="Calibri" pitchFamily="34" charset="-120"/>
              </a:rPr>
              <a:t>Relevant</a:t>
            </a:r>
            <a:endParaRPr lang="en-US" sz="1050" dirty="0"/>
          </a:p>
        </p:txBody>
      </p:sp>
      <p:sp>
        <p:nvSpPr>
          <p:cNvPr id="20" name="Text 18"/>
          <p:cNvSpPr/>
          <p:nvPr/>
        </p:nvSpPr>
        <p:spPr>
          <a:xfrm>
            <a:off x="5582412" y="3017520"/>
            <a:ext cx="1335024" cy="777240"/>
          </a:xfrm>
          <a:prstGeom prst="rect">
            <a:avLst/>
          </a:prstGeom>
          <a:noFill/>
          <a:ln/>
        </p:spPr>
        <p:txBody>
          <a:bodyPr wrap="square" lIns="0" tIns="0" rIns="0" bIns="0" rtlCol="0" anchor="ctr"/>
          <a:lstStyle/>
          <a:p>
            <a:pPr algn="ctr" indent="0" marL="0">
              <a:buNone/>
            </a:pPr>
            <a:r>
              <a:rPr lang="en-US" sz="800" dirty="0">
                <a:solidFill>
                  <a:srgbClr val="4A5A52"/>
                </a:solidFill>
                <a:latin typeface="Calibri" pitchFamily="34" charset="0"/>
                <a:ea typeface="Calibri" pitchFamily="34" charset="-122"/>
                <a:cs typeface="Calibri" pitchFamily="34" charset="-120"/>
              </a:rPr>
              <a:t>Tied to your intervention and to patients</a:t>
            </a:r>
            <a:endParaRPr lang="en-US" sz="800" dirty="0"/>
          </a:p>
        </p:txBody>
      </p:sp>
      <p:sp>
        <p:nvSpPr>
          <p:cNvPr id="21" name="Text 19"/>
          <p:cNvSpPr/>
          <p:nvPr/>
        </p:nvSpPr>
        <p:spPr>
          <a:xfrm>
            <a:off x="7168896" y="2121408"/>
            <a:ext cx="1517904" cy="1737360"/>
          </a:xfrm>
          <a:prstGeom prst="roundRect">
            <a:avLst>
              <a:gd name="adj" fmla="val 4217"/>
            </a:avLst>
          </a:prstGeom>
          <a:solidFill>
            <a:srgbClr val="F1F6F2"/>
          </a:solidFill>
          <a:ln/>
        </p:spPr>
        <p:txBody>
          <a:bodyPr wrap="square" lIns="114300" tIns="114300" rIns="114300" bIns="114300" rtlCol="0" anchor="t"/>
          <a:lstStyle/>
          <a:p>
            <a:pPr indent="0" marL="0">
              <a:buNone/>
            </a:pPr>
            <a:endParaRPr lang="en-US" dirty="0"/>
          </a:p>
        </p:txBody>
      </p:sp>
      <p:sp>
        <p:nvSpPr>
          <p:cNvPr id="22" name="Text 20"/>
          <p:cNvSpPr/>
          <p:nvPr/>
        </p:nvSpPr>
        <p:spPr>
          <a:xfrm>
            <a:off x="7168896" y="2231136"/>
            <a:ext cx="1517904" cy="457200"/>
          </a:xfrm>
          <a:prstGeom prst="rect">
            <a:avLst/>
          </a:prstGeom>
          <a:noFill/>
          <a:ln/>
        </p:spPr>
        <p:txBody>
          <a:bodyPr wrap="square" lIns="0" tIns="0" rIns="0" bIns="0" rtlCol="0" anchor="ctr"/>
          <a:lstStyle/>
          <a:p>
            <a:pPr algn="ctr" indent="0" marL="0">
              <a:buNone/>
            </a:pPr>
            <a:r>
              <a:rPr lang="en-US" sz="2600" b="1" dirty="0">
                <a:solidFill>
                  <a:srgbClr val="036E3A"/>
                </a:solidFill>
                <a:latin typeface="Calibri" pitchFamily="34" charset="0"/>
                <a:ea typeface="Calibri" pitchFamily="34" charset="-122"/>
                <a:cs typeface="Calibri" pitchFamily="34" charset="-120"/>
              </a:rPr>
              <a:t>T</a:t>
            </a:r>
            <a:endParaRPr lang="en-US" sz="2600" dirty="0"/>
          </a:p>
        </p:txBody>
      </p:sp>
      <p:sp>
        <p:nvSpPr>
          <p:cNvPr id="23" name="Text 21"/>
          <p:cNvSpPr/>
          <p:nvPr/>
        </p:nvSpPr>
        <p:spPr>
          <a:xfrm>
            <a:off x="7242048" y="2743200"/>
            <a:ext cx="1371600" cy="237744"/>
          </a:xfrm>
          <a:prstGeom prst="rect">
            <a:avLst/>
          </a:prstGeom>
          <a:noFill/>
          <a:ln/>
        </p:spPr>
        <p:txBody>
          <a:bodyPr wrap="square" lIns="0" tIns="0" rIns="0" bIns="0" rtlCol="0" anchor="ctr"/>
          <a:lstStyle/>
          <a:p>
            <a:pPr algn="ctr" indent="0" marL="0">
              <a:buNone/>
            </a:pPr>
            <a:r>
              <a:rPr lang="en-US" sz="1050" b="1" dirty="0">
                <a:solidFill>
                  <a:srgbClr val="1B1B1B"/>
                </a:solidFill>
                <a:latin typeface="Calibri" pitchFamily="34" charset="0"/>
                <a:ea typeface="Calibri" pitchFamily="34" charset="-122"/>
                <a:cs typeface="Calibri" pitchFamily="34" charset="-120"/>
              </a:rPr>
              <a:t>Time-bound</a:t>
            </a:r>
            <a:endParaRPr lang="en-US" sz="1050" dirty="0"/>
          </a:p>
        </p:txBody>
      </p:sp>
      <p:sp>
        <p:nvSpPr>
          <p:cNvPr id="24" name="Text 22"/>
          <p:cNvSpPr/>
          <p:nvPr/>
        </p:nvSpPr>
        <p:spPr>
          <a:xfrm>
            <a:off x="7260336" y="3017520"/>
            <a:ext cx="1335024" cy="777240"/>
          </a:xfrm>
          <a:prstGeom prst="rect">
            <a:avLst/>
          </a:prstGeom>
          <a:noFill/>
          <a:ln/>
        </p:spPr>
        <p:txBody>
          <a:bodyPr wrap="square" lIns="0" tIns="0" rIns="0" bIns="0" rtlCol="0" anchor="ctr"/>
          <a:lstStyle/>
          <a:p>
            <a:pPr algn="ctr" indent="0" marL="0">
              <a:buNone/>
            </a:pPr>
            <a:r>
              <a:rPr lang="en-US" sz="800" dirty="0">
                <a:solidFill>
                  <a:srgbClr val="4A5A52"/>
                </a:solidFill>
                <a:latin typeface="Calibri" pitchFamily="34" charset="0"/>
                <a:ea typeface="Calibri" pitchFamily="34" charset="-122"/>
                <a:cs typeface="Calibri" pitchFamily="34" charset="-120"/>
              </a:rPr>
              <a:t>A defined end point or review date</a:t>
            </a:r>
            <a:endParaRPr lang="en-US" sz="800" dirty="0"/>
          </a:p>
        </p:txBody>
      </p:sp>
      <p:sp>
        <p:nvSpPr>
          <p:cNvPr id="25" name="Text 23"/>
          <p:cNvSpPr/>
          <p:nvPr/>
        </p:nvSpPr>
        <p:spPr>
          <a:xfrm>
            <a:off x="457200" y="4069080"/>
            <a:ext cx="8229600" cy="256032"/>
          </a:xfrm>
          <a:prstGeom prst="rect">
            <a:avLst/>
          </a:prstGeom>
          <a:noFill/>
          <a:ln/>
        </p:spPr>
        <p:txBody>
          <a:bodyPr wrap="square" lIns="0" tIns="0" rIns="0" bIns="0" rtlCol="0" anchor="ctr"/>
          <a:lstStyle/>
          <a:p>
            <a:pPr indent="0" marL="0">
              <a:buNone/>
            </a:pPr>
            <a:r>
              <a:rPr lang="en-US" sz="850" i="1" dirty="0">
                <a:solidFill>
                  <a:srgbClr val="4A5A52"/>
                </a:solidFill>
                <a:latin typeface="Calibri" pitchFamily="34" charset="0"/>
                <a:ea typeface="Calibri" pitchFamily="34" charset="-122"/>
                <a:cs typeface="Calibri" pitchFamily="34" charset="-120"/>
              </a:rPr>
              <a:t>Keep it modest. A clear improvement on one ward is a good first aim. Test: could someone else tell if you achieved it?</a:t>
            </a:r>
            <a:endParaRPr lang="en-US" sz="850" dirty="0"/>
          </a:p>
        </p:txBody>
      </p:sp>
      <p:sp>
        <p:nvSpPr>
          <p:cNvPr id="26" name="Text 24"/>
          <p:cNvSpPr/>
          <p:nvPr/>
        </p:nvSpPr>
        <p:spPr>
          <a:xfrm>
            <a:off x="457200" y="4370832"/>
            <a:ext cx="8229600" cy="237744"/>
          </a:xfrm>
          <a:prstGeom prst="rect">
            <a:avLst/>
          </a:prstGeom>
          <a:noFill/>
          <a:ln/>
        </p:spPr>
        <p:txBody>
          <a:bodyPr wrap="square" lIns="0" tIns="0" rIns="0" bIns="0" rtlCol="0" anchor="ctr"/>
          <a:lstStyle/>
          <a:p>
            <a:pPr indent="0" marL="0">
              <a:buNone/>
            </a:pPr>
            <a:r>
              <a:rPr lang="en-US" sz="800" b="1" spc="140" kern="0" dirty="0">
                <a:solidFill>
                  <a:srgbClr val="036E3A"/>
                </a:solidFill>
                <a:latin typeface="Calibri" pitchFamily="34" charset="0"/>
                <a:ea typeface="Calibri" pitchFamily="34" charset="-122"/>
                <a:cs typeface="Calibri" pitchFamily="34" charset="-120"/>
              </a:rPr>
              <a:t>WHO QUALITY LENS</a:t>
            </a:r>
            <a:pPr indent="0" marL="0">
              <a:buNone/>
            </a:pPr>
            <a:r>
              <a:rPr lang="en-US" sz="900" b="1" dirty="0">
                <a:solidFill>
                  <a:srgbClr val="1B1B1B"/>
                </a:solidFill>
                <a:latin typeface="Calibri" pitchFamily="34" charset="0"/>
                <a:ea typeface="Calibri" pitchFamily="34" charset="-122"/>
                <a:cs typeface="Calibri" pitchFamily="34" charset="-120"/>
              </a:rPr>
              <a:t>   World Health Organization domains (aim at one or more):  Effective · Safe · People-centred · Timely · Equitable · Integrated · Efficient    </a:t>
            </a:r>
            <a:pPr indent="0" marL="0">
              <a:buNone/>
            </a:pPr>
            <a:r>
              <a:rPr lang="en-US" sz="850" b="1" u="sng" dirty="0">
                <a:solidFill>
                  <a:srgbClr val="036E3A"/>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who.int</a:t>
            </a:r>
            <a:endParaRPr lang="en-US" sz="800" dirty="0"/>
          </a:p>
        </p:txBody>
      </p:sp>
      <p:sp>
        <p:nvSpPr>
          <p:cNvPr id="28" name="Text 25"/>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29" name="Text 26"/>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23D22"/>
        </a:solidFill>
      </p:bgPr>
    </p:bg>
    <p:spTree>
      <p:nvGrpSpPr>
        <p:cNvPr id="1" name=""/>
        <p:cNvGrpSpPr/>
        <p:nvPr/>
      </p:nvGrpSpPr>
      <p:grpSpPr>
        <a:xfrm>
          <a:off x="0" y="0"/>
          <a:ext cx="0" cy="0"/>
          <a:chOff x="0" y="0"/>
          <a:chExt cx="0" cy="0"/>
        </a:xfrm>
      </p:grpSpPr>
      <p:sp>
        <p:nvSpPr>
          <p:cNvPr id="2" name="Text 0"/>
          <p:cNvSpPr/>
          <p:nvPr/>
        </p:nvSpPr>
        <p:spPr>
          <a:xfrm>
            <a:off x="5120640" y="502920"/>
            <a:ext cx="3749040" cy="2377440"/>
          </a:xfrm>
          <a:prstGeom prst="rect">
            <a:avLst/>
          </a:prstGeom>
          <a:noFill/>
          <a:ln/>
        </p:spPr>
        <p:txBody>
          <a:bodyPr wrap="square" lIns="0" tIns="0" rIns="0" bIns="0" rtlCol="0" anchor="ctr"/>
          <a:lstStyle/>
          <a:p>
            <a:pPr algn="r" indent="0" marL="0">
              <a:buNone/>
            </a:pPr>
            <a:r>
              <a:rPr lang="en-US" sz="15000" b="1" dirty="0">
                <a:solidFill>
                  <a:srgbClr val="023D22"/>
                </a:solidFill>
                <a:latin typeface="Calibri" pitchFamily="34" charset="0"/>
                <a:ea typeface="Calibri" pitchFamily="34" charset="-122"/>
                <a:cs typeface="Calibri" pitchFamily="34" charset="-120"/>
              </a:rPr>
              <a:t>03</a:t>
            </a:r>
            <a:endParaRPr lang="en-US" sz="15000" dirty="0"/>
          </a:p>
        </p:txBody>
      </p:sp>
      <p:sp>
        <p:nvSpPr>
          <p:cNvPr id="3" name="Text 1"/>
          <p:cNvSpPr/>
          <p:nvPr/>
        </p:nvSpPr>
        <p:spPr>
          <a:xfrm>
            <a:off x="640080" y="1298448"/>
            <a:ext cx="6858000" cy="256032"/>
          </a:xfrm>
          <a:prstGeom prst="rect">
            <a:avLst/>
          </a:prstGeom>
          <a:noFill/>
          <a:ln/>
        </p:spPr>
        <p:txBody>
          <a:bodyPr wrap="square" lIns="0" tIns="0" rIns="0" bIns="0" rtlCol="0" anchor="ctr"/>
          <a:lstStyle/>
          <a:p>
            <a:pPr indent="0" marL="0">
              <a:buNone/>
            </a:pPr>
            <a:r>
              <a:rPr lang="en-US" sz="1050" b="1" spc="200" kern="0" dirty="0">
                <a:solidFill>
                  <a:srgbClr val="7DD08F"/>
                </a:solidFill>
                <a:latin typeface="Calibri" pitchFamily="34" charset="0"/>
                <a:ea typeface="Calibri" pitchFamily="34" charset="-122"/>
                <a:cs typeface="Calibri" pitchFamily="34" charset="-120"/>
              </a:rPr>
              <a:t>SECTION 3  ·  ITEMS 7 TO 12</a:t>
            </a:r>
            <a:endParaRPr lang="en-US" sz="1050" dirty="0"/>
          </a:p>
        </p:txBody>
      </p:sp>
      <p:sp>
        <p:nvSpPr>
          <p:cNvPr id="4" name="Text 2"/>
          <p:cNvSpPr/>
          <p:nvPr/>
        </p:nvSpPr>
        <p:spPr>
          <a:xfrm>
            <a:off x="640080" y="1609344"/>
            <a:ext cx="7498080" cy="77724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Methods</a:t>
            </a:r>
            <a:endParaRPr lang="en-US" sz="4000" dirty="0"/>
          </a:p>
        </p:txBody>
      </p:sp>
      <p:sp>
        <p:nvSpPr>
          <p:cNvPr id="5" name="Text 3"/>
          <p:cNvSpPr/>
          <p:nvPr/>
        </p:nvSpPr>
        <p:spPr>
          <a:xfrm>
            <a:off x="640080" y="2450592"/>
            <a:ext cx="7498080" cy="365760"/>
          </a:xfrm>
          <a:prstGeom prst="rect">
            <a:avLst/>
          </a:prstGeom>
          <a:noFill/>
          <a:ln/>
        </p:spPr>
        <p:txBody>
          <a:bodyPr wrap="square" lIns="0" tIns="0" rIns="0" bIns="0" rtlCol="0" anchor="ctr"/>
          <a:lstStyle/>
          <a:p>
            <a:pPr indent="0" marL="0">
              <a:buNone/>
            </a:pPr>
            <a:r>
              <a:rPr lang="en-US" sz="1350" i="1" dirty="0">
                <a:solidFill>
                  <a:srgbClr val="E4F0E8"/>
                </a:solidFill>
                <a:latin typeface="Calibri" pitchFamily="34" charset="0"/>
                <a:ea typeface="Calibri" pitchFamily="34" charset="-122"/>
                <a:cs typeface="Calibri" pitchFamily="34" charset="-120"/>
              </a:rPr>
              <a:t>“What did you do?”</a:t>
            </a:r>
            <a:endParaRPr lang="en-US" sz="1350" dirty="0"/>
          </a:p>
        </p:txBody>
      </p:sp>
      <p:sp>
        <p:nvSpPr>
          <p:cNvPr id="6" name="Text 4"/>
          <p:cNvSpPr/>
          <p:nvPr/>
        </p:nvSpPr>
        <p:spPr>
          <a:xfrm>
            <a:off x="640080" y="3310128"/>
            <a:ext cx="1073506" cy="347472"/>
          </a:xfrm>
          <a:prstGeom prst="roundRect">
            <a:avLst>
              <a:gd name="adj" fmla="val 47368"/>
            </a:avLst>
          </a:prstGeom>
          <a:solidFill>
            <a:srgbClr val="098040"/>
          </a:solidFill>
          <a:ln/>
        </p:spPr>
        <p:txBody>
          <a:bodyPr wrap="square" lIns="0" tIns="0" rIns="0" bIns="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7 · Context</a:t>
            </a:r>
            <a:endParaRPr lang="en-US" sz="900" dirty="0"/>
          </a:p>
        </p:txBody>
      </p:sp>
      <p:sp>
        <p:nvSpPr>
          <p:cNvPr id="7" name="Text 5"/>
          <p:cNvSpPr/>
          <p:nvPr/>
        </p:nvSpPr>
        <p:spPr>
          <a:xfrm>
            <a:off x="1841602" y="3310128"/>
            <a:ext cx="1614830" cy="347472"/>
          </a:xfrm>
          <a:prstGeom prst="roundRect">
            <a:avLst>
              <a:gd name="adj" fmla="val 47368"/>
            </a:avLst>
          </a:prstGeom>
          <a:solidFill>
            <a:srgbClr val="098040"/>
          </a:solidFill>
          <a:ln/>
        </p:spPr>
        <p:txBody>
          <a:bodyPr wrap="square" lIns="0" tIns="0" rIns="0" bIns="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8 · Intervention(s)</a:t>
            </a:r>
            <a:endParaRPr lang="en-US" sz="900" dirty="0"/>
          </a:p>
        </p:txBody>
      </p:sp>
      <p:sp>
        <p:nvSpPr>
          <p:cNvPr id="8" name="Text 6"/>
          <p:cNvSpPr/>
          <p:nvPr/>
        </p:nvSpPr>
        <p:spPr>
          <a:xfrm>
            <a:off x="3584448" y="3310128"/>
            <a:ext cx="2291486" cy="347472"/>
          </a:xfrm>
          <a:prstGeom prst="roundRect">
            <a:avLst>
              <a:gd name="adj" fmla="val 47368"/>
            </a:avLst>
          </a:prstGeom>
          <a:solidFill>
            <a:srgbClr val="098040"/>
          </a:solidFill>
          <a:ln/>
        </p:spPr>
        <p:txBody>
          <a:bodyPr wrap="square" lIns="0" tIns="0" rIns="0" bIns="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9 · Study of the intervention</a:t>
            </a:r>
            <a:endParaRPr lang="en-US" sz="900" dirty="0"/>
          </a:p>
        </p:txBody>
      </p:sp>
      <p:sp>
        <p:nvSpPr>
          <p:cNvPr id="9" name="Text 7"/>
          <p:cNvSpPr/>
          <p:nvPr/>
        </p:nvSpPr>
        <p:spPr>
          <a:xfrm>
            <a:off x="6003950" y="3310128"/>
            <a:ext cx="1208837" cy="347472"/>
          </a:xfrm>
          <a:prstGeom prst="roundRect">
            <a:avLst>
              <a:gd name="adj" fmla="val 47368"/>
            </a:avLst>
          </a:prstGeom>
          <a:solidFill>
            <a:srgbClr val="098040"/>
          </a:solidFill>
          <a:ln/>
        </p:spPr>
        <p:txBody>
          <a:bodyPr wrap="square" lIns="0" tIns="0" rIns="0" bIns="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10 · Measures</a:t>
            </a:r>
            <a:endParaRPr lang="en-US" sz="900" dirty="0"/>
          </a:p>
        </p:txBody>
      </p:sp>
      <p:sp>
        <p:nvSpPr>
          <p:cNvPr id="10" name="Text 8"/>
          <p:cNvSpPr/>
          <p:nvPr/>
        </p:nvSpPr>
        <p:spPr>
          <a:xfrm>
            <a:off x="7340803" y="3310128"/>
            <a:ext cx="1208837" cy="347472"/>
          </a:xfrm>
          <a:prstGeom prst="roundRect">
            <a:avLst>
              <a:gd name="adj" fmla="val 47368"/>
            </a:avLst>
          </a:prstGeom>
          <a:solidFill>
            <a:srgbClr val="098040"/>
          </a:solidFill>
          <a:ln/>
        </p:spPr>
        <p:txBody>
          <a:bodyPr wrap="square" lIns="0" tIns="0" rIns="0" bIns="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11 · Analysis</a:t>
            </a:r>
            <a:endParaRPr lang="en-US" sz="900" dirty="0"/>
          </a:p>
        </p:txBody>
      </p:sp>
      <p:sp>
        <p:nvSpPr>
          <p:cNvPr id="11" name="Text 9"/>
          <p:cNvSpPr/>
          <p:nvPr/>
        </p:nvSpPr>
        <p:spPr>
          <a:xfrm>
            <a:off x="640080" y="3785616"/>
            <a:ext cx="1073506" cy="347472"/>
          </a:xfrm>
          <a:prstGeom prst="roundRect">
            <a:avLst>
              <a:gd name="adj" fmla="val 47368"/>
            </a:avLst>
          </a:prstGeom>
          <a:solidFill>
            <a:srgbClr val="098040"/>
          </a:solidFill>
          <a:ln/>
        </p:spPr>
        <p:txBody>
          <a:bodyPr wrap="square" lIns="0" tIns="0" rIns="0" bIns="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12 · Ethics</a:t>
            </a:r>
            <a:endParaRPr lang="en-US" sz="900" dirty="0"/>
          </a:p>
        </p:txBody>
      </p:sp>
      <p:sp>
        <p:nvSpPr>
          <p:cNvPr id="12" name="Text 10"/>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7DD08F"/>
                </a:solidFill>
                <a:latin typeface="Calibri" pitchFamily="34" charset="0"/>
                <a:ea typeface="Calibri" pitchFamily="34" charset="-122"/>
                <a:cs typeface="Calibri" pitchFamily="34" charset="-120"/>
              </a:rPr>
              <a:t>Society for Acute Medicine  |  SAM QI kit · Step 5</a:t>
            </a:r>
            <a:endParaRPr lang="en-US" sz="750" dirty="0"/>
          </a:p>
        </p:txBody>
      </p:sp>
      <p:sp>
        <p:nvSpPr>
          <p:cNvPr id="13" name="Text 11"/>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BB8A6"/>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PHYSICAL AND SOCIOCULTURAL ENVIRONMENT, CONSIDERED AT THE OUTSET</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Context</a:t>
            </a:r>
            <a:endParaRPr lang="en-US" sz="2200" dirty="0"/>
          </a:p>
        </p:txBody>
      </p:sp>
      <p:sp>
        <p:nvSpPr>
          <p:cNvPr id="4" name="Text 2"/>
          <p:cNvSpPr/>
          <p:nvPr/>
        </p:nvSpPr>
        <p:spPr>
          <a:xfrm>
            <a:off x="7907731" y="292608"/>
            <a:ext cx="779069"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 7</a:t>
            </a:r>
            <a:endParaRPr lang="en-US" sz="900" dirty="0"/>
          </a:p>
        </p:txBody>
      </p:sp>
      <p:sp>
        <p:nvSpPr>
          <p:cNvPr id="5" name="Text 3"/>
          <p:cNvSpPr/>
          <p:nvPr/>
        </p:nvSpPr>
        <p:spPr>
          <a:xfrm>
            <a:off x="457200" y="932688"/>
            <a:ext cx="4023360" cy="1700784"/>
          </a:xfrm>
          <a:prstGeom prst="roundRect">
            <a:avLst>
              <a:gd name="adj" fmla="val 3763"/>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Setting</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Describe your ward as if briefing a new starter: beds, patients, a typical day.</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6" name="Text 4"/>
          <p:cNvSpPr/>
          <p:nvPr/>
        </p:nvSpPr>
        <p:spPr>
          <a:xfrm>
            <a:off x="4663440" y="932688"/>
            <a:ext cx="4023360" cy="1700784"/>
          </a:xfrm>
          <a:prstGeom prst="roundRect">
            <a:avLst>
              <a:gd name="adj" fmla="val 3763"/>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Stakeholders</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Who needs to be on board: nurses, pharmacists, consultants, patients?</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7" name="Text 5"/>
          <p:cNvSpPr/>
          <p:nvPr/>
        </p:nvSpPr>
        <p:spPr>
          <a:xfrm>
            <a:off x="457200" y="2743200"/>
            <a:ext cx="4023360" cy="1700784"/>
          </a:xfrm>
          <a:prstGeom prst="roundRect">
            <a:avLst>
              <a:gd name="adj" fmla="val 3763"/>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Organisational factors</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Pressures and barriers, such as staffing, winter and competing projects.</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8" name="Text 6"/>
          <p:cNvSpPr/>
          <p:nvPr/>
        </p:nvSpPr>
        <p:spPr>
          <a:xfrm>
            <a:off x="4663440" y="2743200"/>
            <a:ext cx="4023360" cy="1700784"/>
          </a:xfrm>
          <a:prstGeom prst="roundRect">
            <a:avLst>
              <a:gd name="adj" fmla="val 3763"/>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Timing</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When it ran, and anything unusual about that period (rota gaps, surges, strikes).</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10" name="Text 7"/>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1" name="Text 8"/>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DESCRIBE IN ENOUGH DETAIL THAT OTHERS COULD REPRODUCE IT</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The intervention(s)</a:t>
            </a:r>
            <a:endParaRPr lang="en-US" sz="2200" dirty="0"/>
          </a:p>
        </p:txBody>
      </p:sp>
      <p:sp>
        <p:nvSpPr>
          <p:cNvPr id="4" name="Text 2"/>
          <p:cNvSpPr/>
          <p:nvPr/>
        </p:nvSpPr>
        <p:spPr>
          <a:xfrm>
            <a:off x="7907731" y="292608"/>
            <a:ext cx="779069"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 8</a:t>
            </a:r>
            <a:endParaRPr lang="en-US" sz="900" dirty="0"/>
          </a:p>
        </p:txBody>
      </p:sp>
      <p:sp>
        <p:nvSpPr>
          <p:cNvPr id="5" name="Text 3"/>
          <p:cNvSpPr/>
          <p:nvPr/>
        </p:nvSpPr>
        <p:spPr>
          <a:xfrm>
            <a:off x="457200" y="932688"/>
            <a:ext cx="5120640" cy="3520440"/>
          </a:xfrm>
          <a:prstGeom prst="roundRect">
            <a:avLst>
              <a:gd name="adj" fmla="val 1818"/>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What did you introduce? (8a)</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What exactly did you change? List each part, such as a poster, checklist, proforma prompt, teaching or an order set.</a:t>
            </a:r>
            <a:endParaRPr lang="en-US" sz="1150" dirty="0"/>
          </a:p>
          <a:p>
            <a:pPr marL="342900" indent="-342900">
              <a:spcAft>
                <a:spcPts val="300"/>
              </a:spcAft>
              <a:buSzPct val="100000"/>
              <a:buChar char="–"/>
            </a:pPr>
            <a:r>
              <a:rPr lang="en-US" sz="950" dirty="0">
                <a:solidFill>
                  <a:srgbClr val="1B1B1B"/>
                </a:solidFill>
                <a:latin typeface="Calibri" pitchFamily="34" charset="0"/>
                <a:ea typeface="Calibri" pitchFamily="34" charset="-122"/>
                <a:cs typeface="Calibri" pitchFamily="34" charset="-120"/>
              </a:rPr>
              <a:t>[Component 1]  Enter…</a:t>
            </a:r>
            <a:endParaRPr lang="en-US" sz="1150" dirty="0"/>
          </a:p>
          <a:p>
            <a:pPr marL="342900" indent="-342900">
              <a:spcAft>
                <a:spcPts val="300"/>
              </a:spcAft>
              <a:buSzPct val="100000"/>
              <a:buChar char="–"/>
            </a:pPr>
            <a:r>
              <a:rPr lang="en-US" sz="950" dirty="0">
                <a:solidFill>
                  <a:srgbClr val="1B1B1B"/>
                </a:solidFill>
                <a:latin typeface="Calibri" pitchFamily="34" charset="0"/>
                <a:ea typeface="Calibri" pitchFamily="34" charset="-122"/>
                <a:cs typeface="Calibri" pitchFamily="34" charset="-120"/>
              </a:rPr>
              <a:t>[Component 2]  Enter…</a:t>
            </a:r>
            <a:endParaRPr lang="en-US" sz="1150" dirty="0"/>
          </a:p>
          <a:p>
            <a:pPr marL="342900" indent="-342900">
              <a:spcAft>
                <a:spcPts val="300"/>
              </a:spcAft>
              <a:buSzPct val="100000"/>
              <a:buChar char="–"/>
            </a:pPr>
            <a:r>
              <a:rPr lang="en-US" sz="950" dirty="0">
                <a:solidFill>
                  <a:srgbClr val="1B1B1B"/>
                </a:solidFill>
                <a:latin typeface="Calibri" pitchFamily="34" charset="0"/>
                <a:ea typeface="Calibri" pitchFamily="34" charset="-122"/>
                <a:cs typeface="Calibri" pitchFamily="34" charset="-120"/>
              </a:rPr>
              <a:t>[Component 3]  Enter…</a:t>
            </a:r>
            <a:endParaRPr lang="en-US" sz="1150" dirty="0"/>
          </a:p>
          <a:p>
            <a:pPr indent="0" marL="0">
              <a:spcBef>
                <a:spcPts val="500"/>
              </a:spcBef>
              <a:buNone/>
            </a:pPr>
            <a:r>
              <a:rPr lang="en-US" sz="850" i="1" dirty="0">
                <a:solidFill>
                  <a:srgbClr val="4A5A52"/>
                </a:solidFill>
                <a:latin typeface="Calibri" pitchFamily="34" charset="0"/>
                <a:ea typeface="Calibri" pitchFamily="34" charset="-122"/>
                <a:cs typeface="Calibri" pitchFamily="34" charset="-120"/>
              </a:rPr>
              <a:t>Test: could a colleague on another ward run this from your description alone?</a:t>
            </a:r>
            <a:endParaRPr lang="en-US" sz="1150" dirty="0"/>
          </a:p>
        </p:txBody>
      </p:sp>
      <p:sp>
        <p:nvSpPr>
          <p:cNvPr id="6" name="Text 4"/>
          <p:cNvSpPr/>
          <p:nvPr/>
        </p:nvSpPr>
        <p:spPr>
          <a:xfrm>
            <a:off x="5760720" y="932688"/>
            <a:ext cx="2926080" cy="3520440"/>
          </a:xfrm>
          <a:prstGeom prst="roundRect">
            <a:avLst>
              <a:gd name="adj" fmla="val 2188"/>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The team (8b)</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Who delivered it? Roles, disciplines and any training provided.</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8" name="Text 5"/>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9" name="Text 6"/>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274320"/>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Study of the intervention</a:t>
            </a:r>
            <a:endParaRPr lang="en-US" sz="2200" dirty="0"/>
          </a:p>
        </p:txBody>
      </p:sp>
      <p:sp>
        <p:nvSpPr>
          <p:cNvPr id="3" name="Text 1"/>
          <p:cNvSpPr/>
          <p:nvPr/>
        </p:nvSpPr>
        <p:spPr>
          <a:xfrm>
            <a:off x="7907731" y="292608"/>
            <a:ext cx="779069"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 9</a:t>
            </a:r>
            <a:endParaRPr lang="en-US" sz="900" dirty="0"/>
          </a:p>
        </p:txBody>
      </p:sp>
      <p:sp>
        <p:nvSpPr>
          <p:cNvPr id="4" name="Text 2"/>
          <p:cNvSpPr/>
          <p:nvPr/>
        </p:nvSpPr>
        <p:spPr>
          <a:xfrm>
            <a:off x="457200" y="932688"/>
            <a:ext cx="4023360" cy="3200400"/>
          </a:xfrm>
          <a:prstGeom prst="roundRect">
            <a:avLst>
              <a:gd name="adj" fmla="val 2000"/>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9a: Assessing impact</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Which approach did you choose?</a:t>
            </a:r>
            <a:endParaRPr lang="en-US" sz="1150" dirty="0"/>
          </a:p>
          <a:p>
            <a:pPr marL="342900" indent="-342900">
              <a:spcAft>
                <a:spcPts val="300"/>
              </a:spcAft>
              <a:buSzPct val="100000"/>
              <a:buChar char="–"/>
            </a:pPr>
            <a:r>
              <a:rPr lang="en-US" sz="950" dirty="0">
                <a:solidFill>
                  <a:srgbClr val="1B1B1B"/>
                </a:solidFill>
                <a:latin typeface="Calibri" pitchFamily="34" charset="0"/>
                <a:ea typeface="Calibri" pitchFamily="34" charset="-122"/>
                <a:cs typeface="Calibri" pitchFamily="34" charset="-120"/>
              </a:rPr>
              <a:t>Before-and-after comparison, which is fine for a first quality improvement project (QIP)</a:t>
            </a:r>
            <a:endParaRPr lang="en-US" sz="1150" dirty="0"/>
          </a:p>
          <a:p>
            <a:pPr marL="342900" indent="-342900">
              <a:spcAft>
                <a:spcPts val="300"/>
              </a:spcAft>
              <a:buSzPct val="100000"/>
              <a:buChar char="–"/>
            </a:pPr>
            <a:r>
              <a:rPr lang="en-US" sz="950" dirty="0">
                <a:solidFill>
                  <a:srgbClr val="1B1B1B"/>
                </a:solidFill>
                <a:latin typeface="Calibri" pitchFamily="34" charset="0"/>
                <a:ea typeface="Calibri" pitchFamily="34" charset="-122"/>
                <a:cs typeface="Calibri" pitchFamily="34" charset="-120"/>
              </a:rPr>
              <a:t>Repeated measurement across Plan–Do–Study–Act (PDSA) cycles</a:t>
            </a:r>
            <a:endParaRPr lang="en-US" sz="1150" dirty="0"/>
          </a:p>
          <a:p>
            <a:pPr marL="342900" indent="-342900">
              <a:spcAft>
                <a:spcPts val="300"/>
              </a:spcAft>
              <a:buSzPct val="100000"/>
              <a:buChar char="–"/>
            </a:pPr>
            <a:r>
              <a:rPr lang="en-US" sz="950" dirty="0">
                <a:solidFill>
                  <a:srgbClr val="1B1B1B"/>
                </a:solidFill>
                <a:latin typeface="Calibri" pitchFamily="34" charset="0"/>
                <a:ea typeface="Calibri" pitchFamily="34" charset="-122"/>
                <a:cs typeface="Calibri" pitchFamily="34" charset="-120"/>
              </a:rPr>
              <a:t>Anything more complex only with senior support</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5" name="Text 3"/>
          <p:cNvSpPr/>
          <p:nvPr/>
        </p:nvSpPr>
        <p:spPr>
          <a:xfrm>
            <a:off x="4663440" y="932688"/>
            <a:ext cx="4023360" cy="3200400"/>
          </a:xfrm>
          <a:prstGeom prst="roundRect">
            <a:avLst>
              <a:gd name="adj" fmla="val 2000"/>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9b: Was it your change?</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How do you know the improvement came from your change?</a:t>
            </a:r>
            <a:endParaRPr lang="en-US" sz="1150" dirty="0"/>
          </a:p>
          <a:p>
            <a:pPr marL="342900" indent="-342900">
              <a:spcAft>
                <a:spcPts val="300"/>
              </a:spcAft>
              <a:buSzPct val="100000"/>
              <a:buChar char="–"/>
            </a:pPr>
            <a:r>
              <a:rPr lang="en-US" sz="950" dirty="0">
                <a:solidFill>
                  <a:srgbClr val="1B1B1B"/>
                </a:solidFill>
                <a:latin typeface="Calibri" pitchFamily="34" charset="0"/>
                <a:ea typeface="Calibri" pitchFamily="34" charset="-122"/>
                <a:cs typeface="Calibri" pitchFamily="34" charset="-120"/>
              </a:rPr>
              <a:t>Did it begin when your change did?</a:t>
            </a:r>
            <a:endParaRPr lang="en-US" sz="1150" dirty="0"/>
          </a:p>
          <a:p>
            <a:pPr marL="342900" indent="-342900">
              <a:spcAft>
                <a:spcPts val="300"/>
              </a:spcAft>
              <a:buSzPct val="100000"/>
              <a:buChar char="–"/>
            </a:pPr>
            <a:r>
              <a:rPr lang="en-US" sz="950" dirty="0">
                <a:solidFill>
                  <a:srgbClr val="1B1B1B"/>
                </a:solidFill>
                <a:latin typeface="Calibri" pitchFamily="34" charset="0"/>
                <a:ea typeface="Calibri" pitchFamily="34" charset="-122"/>
                <a:cs typeface="Calibri" pitchFamily="34" charset="-120"/>
              </a:rPr>
              <a:t>What else changed at the same time?</a:t>
            </a:r>
            <a:endParaRPr lang="en-US" sz="1150" dirty="0"/>
          </a:p>
          <a:p>
            <a:pPr marL="342900" indent="-342900">
              <a:spcAft>
                <a:spcPts val="300"/>
              </a:spcAft>
              <a:buSzPct val="100000"/>
              <a:buChar char="–"/>
            </a:pPr>
            <a:r>
              <a:rPr lang="en-US" sz="950" dirty="0">
                <a:solidFill>
                  <a:srgbClr val="1B1B1B"/>
                </a:solidFill>
                <a:latin typeface="Calibri" pitchFamily="34" charset="0"/>
                <a:ea typeface="Calibri" pitchFamily="34" charset="-122"/>
                <a:cs typeface="Calibri" pitchFamily="34" charset="-120"/>
              </a:rPr>
              <a:t>“We can’t be certain, but the timing fits” is a valid, honest answer</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6" name="Text 4"/>
          <p:cNvSpPr/>
          <p:nvPr/>
        </p:nvSpPr>
        <p:spPr>
          <a:xfrm>
            <a:off x="457200" y="4315968"/>
            <a:ext cx="8229600" cy="256032"/>
          </a:xfrm>
          <a:prstGeom prst="rect">
            <a:avLst/>
          </a:prstGeom>
          <a:noFill/>
          <a:ln/>
        </p:spPr>
        <p:txBody>
          <a:bodyPr wrap="square" lIns="0" tIns="0" rIns="0" bIns="0" rtlCol="0" anchor="ctr"/>
          <a:lstStyle/>
          <a:p>
            <a:pPr indent="0" marL="0">
              <a:buNone/>
            </a:pPr>
            <a:r>
              <a:rPr lang="en-US" sz="850" i="1" dirty="0">
                <a:solidFill>
                  <a:srgbClr val="4A5A52"/>
                </a:solidFill>
                <a:latin typeface="Calibri" pitchFamily="34" charset="0"/>
                <a:ea typeface="Calibri" pitchFamily="34" charset="-122"/>
                <a:cs typeface="Calibri" pitchFamily="34" charset="-120"/>
              </a:rPr>
              <a:t>Measuring before AND after your change is what turns an audit into a QIP.</a:t>
            </a:r>
            <a:endParaRPr lang="en-US" sz="850" dirty="0"/>
          </a:p>
        </p:txBody>
      </p:sp>
      <p:sp>
        <p:nvSpPr>
          <p:cNvPr id="8" name="Text 5"/>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9" name="Text 6"/>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ONE OF EACH TYPE IS ENOUGH, AND SMALL SAMPLES ARE FINE (10 TO 20 CASES PER TIME POINT)</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Measures</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 10</a:t>
            </a:r>
            <a:endParaRPr lang="en-US" sz="9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457200" y="932688"/>
          <a:ext cx="5486400" cy="914400"/>
        </p:xfrm>
        <a:graphic>
          <a:graphicData uri="http://schemas.openxmlformats.org/drawingml/2006/table">
            <a:tbl>
              <a:tblPr/>
              <a:tblGrid>
                <a:gridCol w="1234440"/>
                <a:gridCol w="777240"/>
                <a:gridCol w="1463040"/>
                <a:gridCol w="1097280"/>
                <a:gridCol w="914400"/>
              </a:tblGrid>
              <a:tr h="347472">
                <a:tc>
                  <a:txBody>
                    <a:bodyPr/>
                    <a:lstStyle/>
                    <a:p>
                      <a:pPr indent="0" marL="0">
                        <a:buNone/>
                      </a:pPr>
                      <a:r>
                        <a:rPr lang="en-US" sz="850" b="1" dirty="0">
                          <a:solidFill>
                            <a:srgbClr val="FFFFFF"/>
                          </a:solidFill>
                          <a:latin typeface="Calibri" pitchFamily="34" charset="0"/>
                          <a:ea typeface="Calibri" pitchFamily="34" charset="-122"/>
                          <a:cs typeface="Calibri" pitchFamily="34" charset="-120"/>
                        </a:rPr>
                        <a:t>Measure</a:t>
                      </a:r>
                      <a:endParaRPr lang="en-US" sz="850" dirty="0">
                        <a:latin typeface="Calibri" charset="0"/>
                        <a:ea typeface="Calibri" charset="0"/>
                        <a:cs typeface="Calibri" charset="0"/>
                      </a:endParaRPr>
                    </a:p>
                  </a:txBody>
                  <a:tcPr marL="50800" marR="50800" marT="50800" marB="50800" anchor="ctr">
                    <a:lnL w="9525" cap="flat" cmpd="sng" algn="ctr">
                      <a:solidFill>
                        <a:srgbClr val="D4E0D8"/>
                      </a:solidFill>
                      <a:prstDash val="solid"/>
                      <a:round/>
                      <a:headEnd type="none" w="med" len="med"/>
                      <a:tailEnd type="none" w="med" len="med"/>
                    </a:lnL>
                    <a:lnR w="9525" cap="flat" cmpd="sng" algn="ctr">
                      <a:solidFill>
                        <a:srgbClr val="D4E0D8"/>
                      </a:solidFill>
                      <a:prstDash val="solid"/>
                      <a:round/>
                      <a:headEnd type="none" w="med" len="med"/>
                      <a:tailEnd type="none" w="med" len="med"/>
                    </a:lnR>
                    <a:lnT w="9525" cap="flat" cmpd="sng" algn="ctr">
                      <a:solidFill>
                        <a:srgbClr val="D4E0D8"/>
                      </a:solidFill>
                      <a:prstDash val="solid"/>
                      <a:round/>
                      <a:headEnd type="none" w="med" len="med"/>
                      <a:tailEnd type="none" w="med" len="med"/>
                    </a:lnT>
                    <a:lnB w="9525" cap="flat" cmpd="sng" algn="ctr">
                      <a:solidFill>
                        <a:srgbClr val="D4E0D8"/>
                      </a:solidFill>
                      <a:prstDash val="solid"/>
                      <a:round/>
                      <a:headEnd type="none" w="med" len="med"/>
                      <a:tailEnd type="none" w="med" len="med"/>
                    </a:lnB>
                    <a:solidFill>
                      <a:srgbClr val="036E3A"/>
                    </a:solidFill>
                  </a:tcPr>
                </a:tc>
                <a:tc>
                  <a:txBody>
                    <a:bodyPr/>
                    <a:lstStyle/>
                    <a:p>
                      <a:pPr indent="0" marL="0">
                        <a:buNone/>
                      </a:pPr>
                      <a:r>
                        <a:rPr lang="en-US" sz="850" b="1" dirty="0">
                          <a:solidFill>
                            <a:srgbClr val="FFFFFF"/>
                          </a:solidFill>
                          <a:latin typeface="Calibri" pitchFamily="34" charset="0"/>
                          <a:ea typeface="Calibri" pitchFamily="34" charset="-122"/>
                          <a:cs typeface="Calibri" pitchFamily="34" charset="-120"/>
                        </a:rPr>
                        <a:t>Type</a:t>
                      </a:r>
                      <a:endParaRPr lang="en-US" sz="850" dirty="0">
                        <a:latin typeface="Calibri" charset="0"/>
                        <a:ea typeface="Calibri" charset="0"/>
                        <a:cs typeface="Calibri" charset="0"/>
                      </a:endParaRPr>
                    </a:p>
                  </a:txBody>
                  <a:tcPr marL="50800" marR="50800" marT="50800" marB="50800" anchor="ctr">
                    <a:lnL w="9525" cap="flat" cmpd="sng" algn="ctr">
                      <a:solidFill>
                        <a:srgbClr val="D4E0D8"/>
                      </a:solidFill>
                      <a:prstDash val="solid"/>
                      <a:round/>
                      <a:headEnd type="none" w="med" len="med"/>
                      <a:tailEnd type="none" w="med" len="med"/>
                    </a:lnL>
                    <a:lnR w="9525" cap="flat" cmpd="sng" algn="ctr">
                      <a:solidFill>
                        <a:srgbClr val="D4E0D8"/>
                      </a:solidFill>
                      <a:prstDash val="solid"/>
                      <a:round/>
                      <a:headEnd type="none" w="med" len="med"/>
                      <a:tailEnd type="none" w="med" len="med"/>
                    </a:lnR>
                    <a:lnT w="9525" cap="flat" cmpd="sng" algn="ctr">
                      <a:solidFill>
                        <a:srgbClr val="D4E0D8"/>
                      </a:solidFill>
                      <a:prstDash val="solid"/>
                      <a:round/>
                      <a:headEnd type="none" w="med" len="med"/>
                      <a:tailEnd type="none" w="med" len="med"/>
                    </a:lnT>
                    <a:lnB w="9525" cap="flat" cmpd="sng" algn="ctr">
                      <a:solidFill>
                        <a:srgbClr val="D4E0D8"/>
                      </a:solidFill>
                      <a:prstDash val="solid"/>
                      <a:round/>
                      <a:headEnd type="none" w="med" len="med"/>
                      <a:tailEnd type="none" w="med" len="med"/>
                    </a:lnB>
                    <a:solidFill>
                      <a:srgbClr val="036E3A"/>
                    </a:solidFill>
                  </a:tcPr>
                </a:tc>
                <a:tc>
                  <a:txBody>
                    <a:bodyPr/>
                    <a:lstStyle/>
                    <a:p>
                      <a:pPr indent="0" marL="0">
                        <a:buNone/>
                      </a:pPr>
                      <a:r>
                        <a:rPr lang="en-US" sz="850" b="1" dirty="0">
                          <a:solidFill>
                            <a:srgbClr val="FFFFFF"/>
                          </a:solidFill>
                          <a:latin typeface="Calibri" pitchFamily="34" charset="0"/>
                          <a:ea typeface="Calibri" pitchFamily="34" charset="-122"/>
                          <a:cs typeface="Calibri" pitchFamily="34" charset="-120"/>
                        </a:rPr>
                        <a:t>Operational definition</a:t>
                      </a:r>
                      <a:endParaRPr lang="en-US" sz="850" dirty="0">
                        <a:latin typeface="Calibri" charset="0"/>
                        <a:ea typeface="Calibri" charset="0"/>
                        <a:cs typeface="Calibri" charset="0"/>
                      </a:endParaRPr>
                    </a:p>
                  </a:txBody>
                  <a:tcPr marL="50800" marR="50800" marT="50800" marB="50800" anchor="ctr">
                    <a:lnL w="9525" cap="flat" cmpd="sng" algn="ctr">
                      <a:solidFill>
                        <a:srgbClr val="D4E0D8"/>
                      </a:solidFill>
                      <a:prstDash val="solid"/>
                      <a:round/>
                      <a:headEnd type="none" w="med" len="med"/>
                      <a:tailEnd type="none" w="med" len="med"/>
                    </a:lnL>
                    <a:lnR w="9525" cap="flat" cmpd="sng" algn="ctr">
                      <a:solidFill>
                        <a:srgbClr val="D4E0D8"/>
                      </a:solidFill>
                      <a:prstDash val="solid"/>
                      <a:round/>
                      <a:headEnd type="none" w="med" len="med"/>
                      <a:tailEnd type="none" w="med" len="med"/>
                    </a:lnR>
                    <a:lnT w="9525" cap="flat" cmpd="sng" algn="ctr">
                      <a:solidFill>
                        <a:srgbClr val="D4E0D8"/>
                      </a:solidFill>
                      <a:prstDash val="solid"/>
                      <a:round/>
                      <a:headEnd type="none" w="med" len="med"/>
                      <a:tailEnd type="none" w="med" len="med"/>
                    </a:lnT>
                    <a:lnB w="9525" cap="flat" cmpd="sng" algn="ctr">
                      <a:solidFill>
                        <a:srgbClr val="D4E0D8"/>
                      </a:solidFill>
                      <a:prstDash val="solid"/>
                      <a:round/>
                      <a:headEnd type="none" w="med" len="med"/>
                      <a:tailEnd type="none" w="med" len="med"/>
                    </a:lnB>
                    <a:solidFill>
                      <a:srgbClr val="036E3A"/>
                    </a:solidFill>
                  </a:tcPr>
                </a:tc>
                <a:tc>
                  <a:txBody>
                    <a:bodyPr/>
                    <a:lstStyle/>
                    <a:p>
                      <a:pPr indent="0" marL="0">
                        <a:buNone/>
                      </a:pPr>
                      <a:r>
                        <a:rPr lang="en-US" sz="850" b="1" dirty="0">
                          <a:solidFill>
                            <a:srgbClr val="FFFFFF"/>
                          </a:solidFill>
                          <a:latin typeface="Calibri" pitchFamily="34" charset="0"/>
                          <a:ea typeface="Calibri" pitchFamily="34" charset="-122"/>
                          <a:cs typeface="Calibri" pitchFamily="34" charset="-120"/>
                        </a:rPr>
                        <a:t>Data source</a:t>
                      </a:r>
                      <a:endParaRPr lang="en-US" sz="850" dirty="0">
                        <a:latin typeface="Calibri" charset="0"/>
                        <a:ea typeface="Calibri" charset="0"/>
                        <a:cs typeface="Calibri" charset="0"/>
                      </a:endParaRPr>
                    </a:p>
                  </a:txBody>
                  <a:tcPr marL="50800" marR="50800" marT="50800" marB="50800" anchor="ctr">
                    <a:lnL w="9525" cap="flat" cmpd="sng" algn="ctr">
                      <a:solidFill>
                        <a:srgbClr val="D4E0D8"/>
                      </a:solidFill>
                      <a:prstDash val="solid"/>
                      <a:round/>
                      <a:headEnd type="none" w="med" len="med"/>
                      <a:tailEnd type="none" w="med" len="med"/>
                    </a:lnL>
                    <a:lnR w="9525" cap="flat" cmpd="sng" algn="ctr">
                      <a:solidFill>
                        <a:srgbClr val="D4E0D8"/>
                      </a:solidFill>
                      <a:prstDash val="solid"/>
                      <a:round/>
                      <a:headEnd type="none" w="med" len="med"/>
                      <a:tailEnd type="none" w="med" len="med"/>
                    </a:lnR>
                    <a:lnT w="9525" cap="flat" cmpd="sng" algn="ctr">
                      <a:solidFill>
                        <a:srgbClr val="D4E0D8"/>
                      </a:solidFill>
                      <a:prstDash val="solid"/>
                      <a:round/>
                      <a:headEnd type="none" w="med" len="med"/>
                      <a:tailEnd type="none" w="med" len="med"/>
                    </a:lnT>
                    <a:lnB w="9525" cap="flat" cmpd="sng" algn="ctr">
                      <a:solidFill>
                        <a:srgbClr val="D4E0D8"/>
                      </a:solidFill>
                      <a:prstDash val="solid"/>
                      <a:round/>
                      <a:headEnd type="none" w="med" len="med"/>
                      <a:tailEnd type="none" w="med" len="med"/>
                    </a:lnB>
                    <a:solidFill>
                      <a:srgbClr val="036E3A"/>
                    </a:solidFill>
                  </a:tcPr>
                </a:tc>
                <a:tc>
                  <a:txBody>
                    <a:bodyPr/>
                    <a:lstStyle/>
                    <a:p>
                      <a:pPr indent="0" marL="0">
                        <a:buNone/>
                      </a:pPr>
                      <a:r>
                        <a:rPr lang="en-US" sz="850" b="1" dirty="0">
                          <a:solidFill>
                            <a:srgbClr val="FFFFFF"/>
                          </a:solidFill>
                          <a:latin typeface="Calibri" pitchFamily="34" charset="0"/>
                          <a:ea typeface="Calibri" pitchFamily="34" charset="-122"/>
                          <a:cs typeface="Calibri" pitchFamily="34" charset="-120"/>
                        </a:rPr>
                        <a:t>Target</a:t>
                      </a:r>
                      <a:endParaRPr lang="en-US" sz="850" dirty="0">
                        <a:latin typeface="Calibri" charset="0"/>
                        <a:ea typeface="Calibri" charset="0"/>
                        <a:cs typeface="Calibri" charset="0"/>
                      </a:endParaRPr>
                    </a:p>
                  </a:txBody>
                  <a:tcPr marL="50800" marR="50800" marT="50800" marB="50800" anchor="ctr">
                    <a:lnL w="9525" cap="flat" cmpd="sng" algn="ctr">
                      <a:solidFill>
                        <a:srgbClr val="D4E0D8"/>
                      </a:solidFill>
                      <a:prstDash val="solid"/>
                      <a:round/>
                      <a:headEnd type="none" w="med" len="med"/>
                      <a:tailEnd type="none" w="med" len="med"/>
                    </a:lnL>
                    <a:lnR w="9525" cap="flat" cmpd="sng" algn="ctr">
                      <a:solidFill>
                        <a:srgbClr val="D4E0D8"/>
                      </a:solidFill>
                      <a:prstDash val="solid"/>
                      <a:round/>
                      <a:headEnd type="none" w="med" len="med"/>
                      <a:tailEnd type="none" w="med" len="med"/>
                    </a:lnR>
                    <a:lnT w="9525" cap="flat" cmpd="sng" algn="ctr">
                      <a:solidFill>
                        <a:srgbClr val="D4E0D8"/>
                      </a:solidFill>
                      <a:prstDash val="solid"/>
                      <a:round/>
                      <a:headEnd type="none" w="med" len="med"/>
                      <a:tailEnd type="none" w="med" len="med"/>
                    </a:lnT>
                    <a:lnB w="9525" cap="flat" cmpd="sng" algn="ctr">
                      <a:solidFill>
                        <a:srgbClr val="D4E0D8"/>
                      </a:solidFill>
                      <a:prstDash val="solid"/>
                      <a:round/>
                      <a:headEnd type="none" w="med" len="med"/>
                      <a:tailEnd type="none" w="med" len="med"/>
                    </a:lnB>
                    <a:solidFill>
                      <a:srgbClr val="036E3A"/>
                    </a:solidFill>
                  </a:tcPr>
                </a:tc>
              </a:tr>
              <a:tr h="777240">
                <a:tc>
                  <a:txBody>
                    <a:bodyPr/>
                    <a:lstStyle/>
                    <a:p>
                      <a:pPr indent="0" marL="0">
                        <a:buNone/>
                      </a:pPr>
                      <a:r>
                        <a:rPr lang="en-US" sz="850" dirty="0">
                          <a:solidFill>
                            <a:srgbClr val="1B1B1B"/>
                          </a:solidFill>
                          <a:latin typeface="Calibri" pitchFamily="34" charset="0"/>
                          <a:ea typeface="Calibri" pitchFamily="34" charset="-122"/>
                          <a:cs typeface="Calibri" pitchFamily="34" charset="-120"/>
                        </a:rPr>
                        <a:t> </a:t>
                      </a:r>
                      <a:endParaRPr lang="en-US" sz="850" dirty="0">
                        <a:latin typeface="Calibri" charset="0"/>
                        <a:ea typeface="Calibri" charset="0"/>
                        <a:cs typeface="Calibri" charset="0"/>
                      </a:endParaRPr>
                    </a:p>
                  </a:txBody>
                  <a:tcPr marL="50800" marR="50800" marT="50800" marB="50800" anchor="ctr">
                    <a:lnL w="9525" cap="flat" cmpd="sng" algn="ctr">
                      <a:solidFill>
                        <a:srgbClr val="D4E0D8"/>
                      </a:solidFill>
                      <a:prstDash val="solid"/>
                      <a:round/>
                      <a:headEnd type="none" w="med" len="med"/>
                      <a:tailEnd type="none" w="med" len="med"/>
                    </a:lnL>
                    <a:lnR w="9525" cap="flat" cmpd="sng" algn="ctr">
                      <a:solidFill>
                        <a:srgbClr val="D4E0D8"/>
                      </a:solidFill>
                      <a:prstDash val="solid"/>
                      <a:round/>
                      <a:headEnd type="none" w="med" len="med"/>
                      <a:tailEnd type="none" w="med" len="med"/>
                    </a:lnR>
                    <a:lnT w="9525" cap="flat" cmpd="sng" algn="ctr">
                      <a:solidFill>
                        <a:srgbClr val="D4E0D8"/>
                      </a:solidFill>
                      <a:prstDash val="solid"/>
                      <a:round/>
                      <a:headEnd type="none" w="med" len="med"/>
                      <a:tailEnd type="none" w="med" len="med"/>
                    </a:lnT>
                    <a:lnB w="9525" cap="flat" cmpd="sng" algn="ctr">
                      <a:solidFill>
                        <a:srgbClr val="D4E0D8"/>
                      </a:solidFill>
                      <a:prstDash val="solid"/>
                      <a:round/>
                      <a:headEnd type="none" w="med" len="med"/>
                      <a:tailEnd type="none" w="med" len="med"/>
                    </a:lnB>
                  </a:tcPr>
                </a:tc>
                <a:tc>
                  <a:txBody>
                    <a:bodyPr/>
                    <a:lstStyle/>
                    <a:p>
                      <a:pPr indent="0" marL="0">
                        <a:buNone/>
                      </a:pPr>
                      <a:r>
                        <a:rPr lang="en-US" sz="850" b="1" dirty="0">
                          <a:solidFill>
                            <a:srgbClr val="036E3A"/>
                          </a:solidFill>
                          <a:latin typeface="Calibri" pitchFamily="34" charset="0"/>
                          <a:ea typeface="Calibri" pitchFamily="34" charset="-122"/>
                          <a:cs typeface="Calibri" pitchFamily="34" charset="-120"/>
                        </a:rPr>
                        <a:t>Outcome</a:t>
                      </a:r>
                      <a:endParaRPr lang="en-US" sz="850" dirty="0">
                        <a:latin typeface="Calibri" charset="0"/>
                        <a:ea typeface="Calibri" charset="0"/>
                        <a:cs typeface="Calibri" charset="0"/>
                      </a:endParaRPr>
                    </a:p>
                  </a:txBody>
                  <a:tcPr marL="50800" marR="50800" marT="50800" marB="50800" anchor="ctr">
                    <a:lnL w="9525" cap="flat" cmpd="sng" algn="ctr">
                      <a:solidFill>
                        <a:srgbClr val="D4E0D8"/>
                      </a:solidFill>
                      <a:prstDash val="solid"/>
                      <a:round/>
                      <a:headEnd type="none" w="med" len="med"/>
                      <a:tailEnd type="none" w="med" len="med"/>
                    </a:lnL>
                    <a:lnR w="9525" cap="flat" cmpd="sng" algn="ctr">
                      <a:solidFill>
                        <a:srgbClr val="D4E0D8"/>
                      </a:solidFill>
                      <a:prstDash val="solid"/>
                      <a:round/>
                      <a:headEnd type="none" w="med" len="med"/>
                      <a:tailEnd type="none" w="med" len="med"/>
                    </a:lnR>
                    <a:lnT w="9525" cap="flat" cmpd="sng" algn="ctr">
                      <a:solidFill>
                        <a:srgbClr val="D4E0D8"/>
                      </a:solidFill>
                      <a:prstDash val="solid"/>
                      <a:round/>
                      <a:headEnd type="none" w="med" len="med"/>
                      <a:tailEnd type="none" w="med" len="med"/>
                    </a:lnT>
                    <a:lnB w="9525" cap="flat" cmpd="sng" algn="ctr">
                      <a:solidFill>
                        <a:srgbClr val="D4E0D8"/>
                      </a:solidFill>
                      <a:prstDash val="solid"/>
                      <a:round/>
                      <a:headEnd type="none" w="med" len="med"/>
                      <a:tailEnd type="none" w="med" len="med"/>
                    </a:lnB>
                  </a:tcPr>
                </a:tc>
                <a:tc>
                  <a:txBody>
                    <a:bodyPr/>
                    <a:lstStyle/>
                    <a:p>
                      <a:pPr indent="0" marL="0">
                        <a:buNone/>
                      </a:pPr>
                      <a:r>
                        <a:rPr lang="en-US" sz="850" dirty="0">
                          <a:solidFill>
                            <a:srgbClr val="1B1B1B"/>
                          </a:solidFill>
                          <a:latin typeface="Calibri" pitchFamily="34" charset="0"/>
                          <a:ea typeface="Calibri" pitchFamily="34" charset="-122"/>
                          <a:cs typeface="Calibri" pitchFamily="34" charset="-120"/>
                        </a:rPr>
                        <a:t> </a:t>
                      </a:r>
                      <a:endParaRPr lang="en-US" sz="850" dirty="0">
                        <a:latin typeface="Calibri" charset="0"/>
                        <a:ea typeface="Calibri" charset="0"/>
                        <a:cs typeface="Calibri" charset="0"/>
                      </a:endParaRPr>
                    </a:p>
                  </a:txBody>
                  <a:tcPr marL="50800" marR="50800" marT="50800" marB="50800" anchor="ctr">
                    <a:lnL w="9525" cap="flat" cmpd="sng" algn="ctr">
                      <a:solidFill>
                        <a:srgbClr val="D4E0D8"/>
                      </a:solidFill>
                      <a:prstDash val="solid"/>
                      <a:round/>
                      <a:headEnd type="none" w="med" len="med"/>
                      <a:tailEnd type="none" w="med" len="med"/>
                    </a:lnL>
                    <a:lnR w="9525" cap="flat" cmpd="sng" algn="ctr">
                      <a:solidFill>
                        <a:srgbClr val="D4E0D8"/>
                      </a:solidFill>
                      <a:prstDash val="solid"/>
                      <a:round/>
                      <a:headEnd type="none" w="med" len="med"/>
                      <a:tailEnd type="none" w="med" len="med"/>
                    </a:lnR>
                    <a:lnT w="9525" cap="flat" cmpd="sng" algn="ctr">
                      <a:solidFill>
                        <a:srgbClr val="D4E0D8"/>
                      </a:solidFill>
                      <a:prstDash val="solid"/>
                      <a:round/>
                      <a:headEnd type="none" w="med" len="med"/>
                      <a:tailEnd type="none" w="med" len="med"/>
                    </a:lnT>
                    <a:lnB w="9525" cap="flat" cmpd="sng" algn="ctr">
                      <a:solidFill>
                        <a:srgbClr val="D4E0D8"/>
                      </a:solidFill>
                      <a:prstDash val="solid"/>
                      <a:round/>
                      <a:headEnd type="none" w="med" len="med"/>
                      <a:tailEnd type="none" w="med" len="med"/>
                    </a:lnB>
                  </a:tcPr>
                </a:tc>
                <a:tc>
                  <a:txBody>
                    <a:bodyPr/>
                    <a:lstStyle/>
                    <a:p>
                      <a:pPr indent="0" marL="0">
                        <a:buNone/>
                      </a:pPr>
                      <a:r>
                        <a:rPr lang="en-US" sz="850" dirty="0">
                          <a:solidFill>
                            <a:srgbClr val="1B1B1B"/>
                          </a:solidFill>
                          <a:latin typeface="Calibri" pitchFamily="34" charset="0"/>
                          <a:ea typeface="Calibri" pitchFamily="34" charset="-122"/>
                          <a:cs typeface="Calibri" pitchFamily="34" charset="-120"/>
                        </a:rPr>
                        <a:t> </a:t>
                      </a:r>
                      <a:endParaRPr lang="en-US" sz="850" dirty="0">
                        <a:latin typeface="Calibri" charset="0"/>
                        <a:ea typeface="Calibri" charset="0"/>
                        <a:cs typeface="Calibri" charset="0"/>
                      </a:endParaRPr>
                    </a:p>
                  </a:txBody>
                  <a:tcPr marL="50800" marR="50800" marT="50800" marB="50800" anchor="ctr">
                    <a:lnL w="9525" cap="flat" cmpd="sng" algn="ctr">
                      <a:solidFill>
                        <a:srgbClr val="D4E0D8"/>
                      </a:solidFill>
                      <a:prstDash val="solid"/>
                      <a:round/>
                      <a:headEnd type="none" w="med" len="med"/>
                      <a:tailEnd type="none" w="med" len="med"/>
                    </a:lnL>
                    <a:lnR w="9525" cap="flat" cmpd="sng" algn="ctr">
                      <a:solidFill>
                        <a:srgbClr val="D4E0D8"/>
                      </a:solidFill>
                      <a:prstDash val="solid"/>
                      <a:round/>
                      <a:headEnd type="none" w="med" len="med"/>
                      <a:tailEnd type="none" w="med" len="med"/>
                    </a:lnR>
                    <a:lnT w="9525" cap="flat" cmpd="sng" algn="ctr">
                      <a:solidFill>
                        <a:srgbClr val="D4E0D8"/>
                      </a:solidFill>
                      <a:prstDash val="solid"/>
                      <a:round/>
                      <a:headEnd type="none" w="med" len="med"/>
                      <a:tailEnd type="none" w="med" len="med"/>
                    </a:lnT>
                    <a:lnB w="9525" cap="flat" cmpd="sng" algn="ctr">
                      <a:solidFill>
                        <a:srgbClr val="D4E0D8"/>
                      </a:solidFill>
                      <a:prstDash val="solid"/>
                      <a:round/>
                      <a:headEnd type="none" w="med" len="med"/>
                      <a:tailEnd type="none" w="med" len="med"/>
                    </a:lnB>
                  </a:tcPr>
                </a:tc>
                <a:tc>
                  <a:txBody>
                    <a:bodyPr/>
                    <a:lstStyle/>
                    <a:p>
                      <a:pPr indent="0" marL="0">
                        <a:buNone/>
                      </a:pPr>
                      <a:r>
                        <a:rPr lang="en-US" sz="850" dirty="0">
                          <a:solidFill>
                            <a:srgbClr val="1B1B1B"/>
                          </a:solidFill>
                          <a:latin typeface="Calibri" pitchFamily="34" charset="0"/>
                          <a:ea typeface="Calibri" pitchFamily="34" charset="-122"/>
                          <a:cs typeface="Calibri" pitchFamily="34" charset="-120"/>
                        </a:rPr>
                        <a:t> </a:t>
                      </a:r>
                      <a:endParaRPr lang="en-US" sz="850" dirty="0">
                        <a:latin typeface="Calibri" charset="0"/>
                        <a:ea typeface="Calibri" charset="0"/>
                        <a:cs typeface="Calibri" charset="0"/>
                      </a:endParaRPr>
                    </a:p>
                  </a:txBody>
                  <a:tcPr marL="50800" marR="50800" marT="50800" marB="50800" anchor="ctr">
                    <a:lnL w="9525" cap="flat" cmpd="sng" algn="ctr">
                      <a:solidFill>
                        <a:srgbClr val="D4E0D8"/>
                      </a:solidFill>
                      <a:prstDash val="solid"/>
                      <a:round/>
                      <a:headEnd type="none" w="med" len="med"/>
                      <a:tailEnd type="none" w="med" len="med"/>
                    </a:lnL>
                    <a:lnR w="9525" cap="flat" cmpd="sng" algn="ctr">
                      <a:solidFill>
                        <a:srgbClr val="D4E0D8"/>
                      </a:solidFill>
                      <a:prstDash val="solid"/>
                      <a:round/>
                      <a:headEnd type="none" w="med" len="med"/>
                      <a:tailEnd type="none" w="med" len="med"/>
                    </a:lnR>
                    <a:lnT w="9525" cap="flat" cmpd="sng" algn="ctr">
                      <a:solidFill>
                        <a:srgbClr val="D4E0D8"/>
                      </a:solidFill>
                      <a:prstDash val="solid"/>
                      <a:round/>
                      <a:headEnd type="none" w="med" len="med"/>
                      <a:tailEnd type="none" w="med" len="med"/>
                    </a:lnT>
                    <a:lnB w="9525" cap="flat" cmpd="sng" algn="ctr">
                      <a:solidFill>
                        <a:srgbClr val="D4E0D8"/>
                      </a:solidFill>
                      <a:prstDash val="solid"/>
                      <a:round/>
                      <a:headEnd type="none" w="med" len="med"/>
                      <a:tailEnd type="none" w="med" len="med"/>
                    </a:lnB>
                  </a:tcPr>
                </a:tc>
              </a:tr>
              <a:tr h="777240">
                <a:tc>
                  <a:txBody>
                    <a:bodyPr/>
                    <a:lstStyle/>
                    <a:p>
                      <a:pPr indent="0" marL="0">
                        <a:buNone/>
                      </a:pPr>
                      <a:r>
                        <a:rPr lang="en-US" sz="850" dirty="0">
                          <a:solidFill>
                            <a:srgbClr val="1B1B1B"/>
                          </a:solidFill>
                          <a:latin typeface="Calibri" pitchFamily="34" charset="0"/>
                          <a:ea typeface="Calibri" pitchFamily="34" charset="-122"/>
                          <a:cs typeface="Calibri" pitchFamily="34" charset="-120"/>
                        </a:rPr>
                        <a:t> </a:t>
                      </a:r>
                      <a:endParaRPr lang="en-US" sz="850" dirty="0">
                        <a:latin typeface="Calibri" charset="0"/>
                        <a:ea typeface="Calibri" charset="0"/>
                        <a:cs typeface="Calibri" charset="0"/>
                      </a:endParaRPr>
                    </a:p>
                  </a:txBody>
                  <a:tcPr marL="50800" marR="50800" marT="50800" marB="50800" anchor="ctr">
                    <a:lnL w="9525" cap="flat" cmpd="sng" algn="ctr">
                      <a:solidFill>
                        <a:srgbClr val="D4E0D8"/>
                      </a:solidFill>
                      <a:prstDash val="solid"/>
                      <a:round/>
                      <a:headEnd type="none" w="med" len="med"/>
                      <a:tailEnd type="none" w="med" len="med"/>
                    </a:lnL>
                    <a:lnR w="9525" cap="flat" cmpd="sng" algn="ctr">
                      <a:solidFill>
                        <a:srgbClr val="D4E0D8"/>
                      </a:solidFill>
                      <a:prstDash val="solid"/>
                      <a:round/>
                      <a:headEnd type="none" w="med" len="med"/>
                      <a:tailEnd type="none" w="med" len="med"/>
                    </a:lnR>
                    <a:lnT w="9525" cap="flat" cmpd="sng" algn="ctr">
                      <a:solidFill>
                        <a:srgbClr val="D4E0D8"/>
                      </a:solidFill>
                      <a:prstDash val="solid"/>
                      <a:round/>
                      <a:headEnd type="none" w="med" len="med"/>
                      <a:tailEnd type="none" w="med" len="med"/>
                    </a:lnT>
                    <a:lnB w="9525" cap="flat" cmpd="sng" algn="ctr">
                      <a:solidFill>
                        <a:srgbClr val="D4E0D8"/>
                      </a:solidFill>
                      <a:prstDash val="solid"/>
                      <a:round/>
                      <a:headEnd type="none" w="med" len="med"/>
                      <a:tailEnd type="none" w="med" len="med"/>
                    </a:lnB>
                  </a:tcPr>
                </a:tc>
                <a:tc>
                  <a:txBody>
                    <a:bodyPr/>
                    <a:lstStyle/>
                    <a:p>
                      <a:pPr indent="0" marL="0">
                        <a:buNone/>
                      </a:pPr>
                      <a:r>
                        <a:rPr lang="en-US" sz="850" b="1" dirty="0">
                          <a:solidFill>
                            <a:srgbClr val="036E3A"/>
                          </a:solidFill>
                          <a:latin typeface="Calibri" pitchFamily="34" charset="0"/>
                          <a:ea typeface="Calibri" pitchFamily="34" charset="-122"/>
                          <a:cs typeface="Calibri" pitchFamily="34" charset="-120"/>
                        </a:rPr>
                        <a:t>Process</a:t>
                      </a:r>
                      <a:endParaRPr lang="en-US" sz="850" dirty="0">
                        <a:latin typeface="Calibri" charset="0"/>
                        <a:ea typeface="Calibri" charset="0"/>
                        <a:cs typeface="Calibri" charset="0"/>
                      </a:endParaRPr>
                    </a:p>
                  </a:txBody>
                  <a:tcPr marL="50800" marR="50800" marT="50800" marB="50800" anchor="ctr">
                    <a:lnL w="9525" cap="flat" cmpd="sng" algn="ctr">
                      <a:solidFill>
                        <a:srgbClr val="D4E0D8"/>
                      </a:solidFill>
                      <a:prstDash val="solid"/>
                      <a:round/>
                      <a:headEnd type="none" w="med" len="med"/>
                      <a:tailEnd type="none" w="med" len="med"/>
                    </a:lnL>
                    <a:lnR w="9525" cap="flat" cmpd="sng" algn="ctr">
                      <a:solidFill>
                        <a:srgbClr val="D4E0D8"/>
                      </a:solidFill>
                      <a:prstDash val="solid"/>
                      <a:round/>
                      <a:headEnd type="none" w="med" len="med"/>
                      <a:tailEnd type="none" w="med" len="med"/>
                    </a:lnR>
                    <a:lnT w="9525" cap="flat" cmpd="sng" algn="ctr">
                      <a:solidFill>
                        <a:srgbClr val="D4E0D8"/>
                      </a:solidFill>
                      <a:prstDash val="solid"/>
                      <a:round/>
                      <a:headEnd type="none" w="med" len="med"/>
                      <a:tailEnd type="none" w="med" len="med"/>
                    </a:lnT>
                    <a:lnB w="9525" cap="flat" cmpd="sng" algn="ctr">
                      <a:solidFill>
                        <a:srgbClr val="D4E0D8"/>
                      </a:solidFill>
                      <a:prstDash val="solid"/>
                      <a:round/>
                      <a:headEnd type="none" w="med" len="med"/>
                      <a:tailEnd type="none" w="med" len="med"/>
                    </a:lnB>
                  </a:tcPr>
                </a:tc>
                <a:tc>
                  <a:txBody>
                    <a:bodyPr/>
                    <a:lstStyle/>
                    <a:p>
                      <a:pPr indent="0" marL="0">
                        <a:buNone/>
                      </a:pPr>
                      <a:r>
                        <a:rPr lang="en-US" sz="850" dirty="0">
                          <a:solidFill>
                            <a:srgbClr val="1B1B1B"/>
                          </a:solidFill>
                          <a:latin typeface="Calibri" pitchFamily="34" charset="0"/>
                          <a:ea typeface="Calibri" pitchFamily="34" charset="-122"/>
                          <a:cs typeface="Calibri" pitchFamily="34" charset="-120"/>
                        </a:rPr>
                        <a:t> </a:t>
                      </a:r>
                      <a:endParaRPr lang="en-US" sz="850" dirty="0">
                        <a:latin typeface="Calibri" charset="0"/>
                        <a:ea typeface="Calibri" charset="0"/>
                        <a:cs typeface="Calibri" charset="0"/>
                      </a:endParaRPr>
                    </a:p>
                  </a:txBody>
                  <a:tcPr marL="50800" marR="50800" marT="50800" marB="50800" anchor="ctr">
                    <a:lnL w="9525" cap="flat" cmpd="sng" algn="ctr">
                      <a:solidFill>
                        <a:srgbClr val="D4E0D8"/>
                      </a:solidFill>
                      <a:prstDash val="solid"/>
                      <a:round/>
                      <a:headEnd type="none" w="med" len="med"/>
                      <a:tailEnd type="none" w="med" len="med"/>
                    </a:lnL>
                    <a:lnR w="9525" cap="flat" cmpd="sng" algn="ctr">
                      <a:solidFill>
                        <a:srgbClr val="D4E0D8"/>
                      </a:solidFill>
                      <a:prstDash val="solid"/>
                      <a:round/>
                      <a:headEnd type="none" w="med" len="med"/>
                      <a:tailEnd type="none" w="med" len="med"/>
                    </a:lnR>
                    <a:lnT w="9525" cap="flat" cmpd="sng" algn="ctr">
                      <a:solidFill>
                        <a:srgbClr val="D4E0D8"/>
                      </a:solidFill>
                      <a:prstDash val="solid"/>
                      <a:round/>
                      <a:headEnd type="none" w="med" len="med"/>
                      <a:tailEnd type="none" w="med" len="med"/>
                    </a:lnT>
                    <a:lnB w="9525" cap="flat" cmpd="sng" algn="ctr">
                      <a:solidFill>
                        <a:srgbClr val="D4E0D8"/>
                      </a:solidFill>
                      <a:prstDash val="solid"/>
                      <a:round/>
                      <a:headEnd type="none" w="med" len="med"/>
                      <a:tailEnd type="none" w="med" len="med"/>
                    </a:lnB>
                  </a:tcPr>
                </a:tc>
                <a:tc>
                  <a:txBody>
                    <a:bodyPr/>
                    <a:lstStyle/>
                    <a:p>
                      <a:pPr indent="0" marL="0">
                        <a:buNone/>
                      </a:pPr>
                      <a:r>
                        <a:rPr lang="en-US" sz="850" dirty="0">
                          <a:solidFill>
                            <a:srgbClr val="1B1B1B"/>
                          </a:solidFill>
                          <a:latin typeface="Calibri" pitchFamily="34" charset="0"/>
                          <a:ea typeface="Calibri" pitchFamily="34" charset="-122"/>
                          <a:cs typeface="Calibri" pitchFamily="34" charset="-120"/>
                        </a:rPr>
                        <a:t> </a:t>
                      </a:r>
                      <a:endParaRPr lang="en-US" sz="850" dirty="0">
                        <a:latin typeface="Calibri" charset="0"/>
                        <a:ea typeface="Calibri" charset="0"/>
                        <a:cs typeface="Calibri" charset="0"/>
                      </a:endParaRPr>
                    </a:p>
                  </a:txBody>
                  <a:tcPr marL="50800" marR="50800" marT="50800" marB="50800" anchor="ctr">
                    <a:lnL w="9525" cap="flat" cmpd="sng" algn="ctr">
                      <a:solidFill>
                        <a:srgbClr val="D4E0D8"/>
                      </a:solidFill>
                      <a:prstDash val="solid"/>
                      <a:round/>
                      <a:headEnd type="none" w="med" len="med"/>
                      <a:tailEnd type="none" w="med" len="med"/>
                    </a:lnL>
                    <a:lnR w="9525" cap="flat" cmpd="sng" algn="ctr">
                      <a:solidFill>
                        <a:srgbClr val="D4E0D8"/>
                      </a:solidFill>
                      <a:prstDash val="solid"/>
                      <a:round/>
                      <a:headEnd type="none" w="med" len="med"/>
                      <a:tailEnd type="none" w="med" len="med"/>
                    </a:lnR>
                    <a:lnT w="9525" cap="flat" cmpd="sng" algn="ctr">
                      <a:solidFill>
                        <a:srgbClr val="D4E0D8"/>
                      </a:solidFill>
                      <a:prstDash val="solid"/>
                      <a:round/>
                      <a:headEnd type="none" w="med" len="med"/>
                      <a:tailEnd type="none" w="med" len="med"/>
                    </a:lnT>
                    <a:lnB w="9525" cap="flat" cmpd="sng" algn="ctr">
                      <a:solidFill>
                        <a:srgbClr val="D4E0D8"/>
                      </a:solidFill>
                      <a:prstDash val="solid"/>
                      <a:round/>
                      <a:headEnd type="none" w="med" len="med"/>
                      <a:tailEnd type="none" w="med" len="med"/>
                    </a:lnB>
                  </a:tcPr>
                </a:tc>
                <a:tc>
                  <a:txBody>
                    <a:bodyPr/>
                    <a:lstStyle/>
                    <a:p>
                      <a:pPr indent="0" marL="0">
                        <a:buNone/>
                      </a:pPr>
                      <a:r>
                        <a:rPr lang="en-US" sz="850" dirty="0">
                          <a:solidFill>
                            <a:srgbClr val="1B1B1B"/>
                          </a:solidFill>
                          <a:latin typeface="Calibri" pitchFamily="34" charset="0"/>
                          <a:ea typeface="Calibri" pitchFamily="34" charset="-122"/>
                          <a:cs typeface="Calibri" pitchFamily="34" charset="-120"/>
                        </a:rPr>
                        <a:t> </a:t>
                      </a:r>
                      <a:endParaRPr lang="en-US" sz="850" dirty="0">
                        <a:latin typeface="Calibri" charset="0"/>
                        <a:ea typeface="Calibri" charset="0"/>
                        <a:cs typeface="Calibri" charset="0"/>
                      </a:endParaRPr>
                    </a:p>
                  </a:txBody>
                  <a:tcPr marL="50800" marR="50800" marT="50800" marB="50800" anchor="ctr">
                    <a:lnL w="9525" cap="flat" cmpd="sng" algn="ctr">
                      <a:solidFill>
                        <a:srgbClr val="D4E0D8"/>
                      </a:solidFill>
                      <a:prstDash val="solid"/>
                      <a:round/>
                      <a:headEnd type="none" w="med" len="med"/>
                      <a:tailEnd type="none" w="med" len="med"/>
                    </a:lnL>
                    <a:lnR w="9525" cap="flat" cmpd="sng" algn="ctr">
                      <a:solidFill>
                        <a:srgbClr val="D4E0D8"/>
                      </a:solidFill>
                      <a:prstDash val="solid"/>
                      <a:round/>
                      <a:headEnd type="none" w="med" len="med"/>
                      <a:tailEnd type="none" w="med" len="med"/>
                    </a:lnR>
                    <a:lnT w="9525" cap="flat" cmpd="sng" algn="ctr">
                      <a:solidFill>
                        <a:srgbClr val="D4E0D8"/>
                      </a:solidFill>
                      <a:prstDash val="solid"/>
                      <a:round/>
                      <a:headEnd type="none" w="med" len="med"/>
                      <a:tailEnd type="none" w="med" len="med"/>
                    </a:lnT>
                    <a:lnB w="9525" cap="flat" cmpd="sng" algn="ctr">
                      <a:solidFill>
                        <a:srgbClr val="D4E0D8"/>
                      </a:solidFill>
                      <a:prstDash val="solid"/>
                      <a:round/>
                      <a:headEnd type="none" w="med" len="med"/>
                      <a:tailEnd type="none" w="med" len="med"/>
                    </a:lnB>
                  </a:tcPr>
                </a:tc>
              </a:tr>
              <a:tr h="777240">
                <a:tc>
                  <a:txBody>
                    <a:bodyPr/>
                    <a:lstStyle/>
                    <a:p>
                      <a:pPr indent="0" marL="0">
                        <a:buNone/>
                      </a:pPr>
                      <a:r>
                        <a:rPr lang="en-US" sz="850" dirty="0">
                          <a:solidFill>
                            <a:srgbClr val="1B1B1B"/>
                          </a:solidFill>
                          <a:latin typeface="Calibri" pitchFamily="34" charset="0"/>
                          <a:ea typeface="Calibri" pitchFamily="34" charset="-122"/>
                          <a:cs typeface="Calibri" pitchFamily="34" charset="-120"/>
                        </a:rPr>
                        <a:t> </a:t>
                      </a:r>
                      <a:endParaRPr lang="en-US" sz="850" dirty="0">
                        <a:latin typeface="Calibri" charset="0"/>
                        <a:ea typeface="Calibri" charset="0"/>
                        <a:cs typeface="Calibri" charset="0"/>
                      </a:endParaRPr>
                    </a:p>
                  </a:txBody>
                  <a:tcPr marL="50800" marR="50800" marT="50800" marB="50800" anchor="ctr">
                    <a:lnL w="9525" cap="flat" cmpd="sng" algn="ctr">
                      <a:solidFill>
                        <a:srgbClr val="D4E0D8"/>
                      </a:solidFill>
                      <a:prstDash val="solid"/>
                      <a:round/>
                      <a:headEnd type="none" w="med" len="med"/>
                      <a:tailEnd type="none" w="med" len="med"/>
                    </a:lnL>
                    <a:lnR w="9525" cap="flat" cmpd="sng" algn="ctr">
                      <a:solidFill>
                        <a:srgbClr val="D4E0D8"/>
                      </a:solidFill>
                      <a:prstDash val="solid"/>
                      <a:round/>
                      <a:headEnd type="none" w="med" len="med"/>
                      <a:tailEnd type="none" w="med" len="med"/>
                    </a:lnR>
                    <a:lnT w="9525" cap="flat" cmpd="sng" algn="ctr">
                      <a:solidFill>
                        <a:srgbClr val="D4E0D8"/>
                      </a:solidFill>
                      <a:prstDash val="solid"/>
                      <a:round/>
                      <a:headEnd type="none" w="med" len="med"/>
                      <a:tailEnd type="none" w="med" len="med"/>
                    </a:lnT>
                    <a:lnB w="9525" cap="flat" cmpd="sng" algn="ctr">
                      <a:solidFill>
                        <a:srgbClr val="D4E0D8"/>
                      </a:solidFill>
                      <a:prstDash val="solid"/>
                      <a:round/>
                      <a:headEnd type="none" w="med" len="med"/>
                      <a:tailEnd type="none" w="med" len="med"/>
                    </a:lnB>
                  </a:tcPr>
                </a:tc>
                <a:tc>
                  <a:txBody>
                    <a:bodyPr/>
                    <a:lstStyle/>
                    <a:p>
                      <a:pPr indent="0" marL="0">
                        <a:buNone/>
                      </a:pPr>
                      <a:r>
                        <a:rPr lang="en-US" sz="850" b="1" dirty="0">
                          <a:solidFill>
                            <a:srgbClr val="036E3A"/>
                          </a:solidFill>
                          <a:latin typeface="Calibri" pitchFamily="34" charset="0"/>
                          <a:ea typeface="Calibri" pitchFamily="34" charset="-122"/>
                          <a:cs typeface="Calibri" pitchFamily="34" charset="-120"/>
                        </a:rPr>
                        <a:t>Balancing</a:t>
                      </a:r>
                      <a:endParaRPr lang="en-US" sz="850" dirty="0">
                        <a:latin typeface="Calibri" charset="0"/>
                        <a:ea typeface="Calibri" charset="0"/>
                        <a:cs typeface="Calibri" charset="0"/>
                      </a:endParaRPr>
                    </a:p>
                  </a:txBody>
                  <a:tcPr marL="50800" marR="50800" marT="50800" marB="50800" anchor="ctr">
                    <a:lnL w="9525" cap="flat" cmpd="sng" algn="ctr">
                      <a:solidFill>
                        <a:srgbClr val="D4E0D8"/>
                      </a:solidFill>
                      <a:prstDash val="solid"/>
                      <a:round/>
                      <a:headEnd type="none" w="med" len="med"/>
                      <a:tailEnd type="none" w="med" len="med"/>
                    </a:lnL>
                    <a:lnR w="9525" cap="flat" cmpd="sng" algn="ctr">
                      <a:solidFill>
                        <a:srgbClr val="D4E0D8"/>
                      </a:solidFill>
                      <a:prstDash val="solid"/>
                      <a:round/>
                      <a:headEnd type="none" w="med" len="med"/>
                      <a:tailEnd type="none" w="med" len="med"/>
                    </a:lnR>
                    <a:lnT w="9525" cap="flat" cmpd="sng" algn="ctr">
                      <a:solidFill>
                        <a:srgbClr val="D4E0D8"/>
                      </a:solidFill>
                      <a:prstDash val="solid"/>
                      <a:round/>
                      <a:headEnd type="none" w="med" len="med"/>
                      <a:tailEnd type="none" w="med" len="med"/>
                    </a:lnT>
                    <a:lnB w="9525" cap="flat" cmpd="sng" algn="ctr">
                      <a:solidFill>
                        <a:srgbClr val="D4E0D8"/>
                      </a:solidFill>
                      <a:prstDash val="solid"/>
                      <a:round/>
                      <a:headEnd type="none" w="med" len="med"/>
                      <a:tailEnd type="none" w="med" len="med"/>
                    </a:lnB>
                  </a:tcPr>
                </a:tc>
                <a:tc>
                  <a:txBody>
                    <a:bodyPr/>
                    <a:lstStyle/>
                    <a:p>
                      <a:pPr indent="0" marL="0">
                        <a:buNone/>
                      </a:pPr>
                      <a:r>
                        <a:rPr lang="en-US" sz="850" dirty="0">
                          <a:solidFill>
                            <a:srgbClr val="1B1B1B"/>
                          </a:solidFill>
                          <a:latin typeface="Calibri" pitchFamily="34" charset="0"/>
                          <a:ea typeface="Calibri" pitchFamily="34" charset="-122"/>
                          <a:cs typeface="Calibri" pitchFamily="34" charset="-120"/>
                        </a:rPr>
                        <a:t> </a:t>
                      </a:r>
                      <a:endParaRPr lang="en-US" sz="850" dirty="0">
                        <a:latin typeface="Calibri" charset="0"/>
                        <a:ea typeface="Calibri" charset="0"/>
                        <a:cs typeface="Calibri" charset="0"/>
                      </a:endParaRPr>
                    </a:p>
                  </a:txBody>
                  <a:tcPr marL="50800" marR="50800" marT="50800" marB="50800" anchor="ctr">
                    <a:lnL w="9525" cap="flat" cmpd="sng" algn="ctr">
                      <a:solidFill>
                        <a:srgbClr val="D4E0D8"/>
                      </a:solidFill>
                      <a:prstDash val="solid"/>
                      <a:round/>
                      <a:headEnd type="none" w="med" len="med"/>
                      <a:tailEnd type="none" w="med" len="med"/>
                    </a:lnL>
                    <a:lnR w="9525" cap="flat" cmpd="sng" algn="ctr">
                      <a:solidFill>
                        <a:srgbClr val="D4E0D8"/>
                      </a:solidFill>
                      <a:prstDash val="solid"/>
                      <a:round/>
                      <a:headEnd type="none" w="med" len="med"/>
                      <a:tailEnd type="none" w="med" len="med"/>
                    </a:lnR>
                    <a:lnT w="9525" cap="flat" cmpd="sng" algn="ctr">
                      <a:solidFill>
                        <a:srgbClr val="D4E0D8"/>
                      </a:solidFill>
                      <a:prstDash val="solid"/>
                      <a:round/>
                      <a:headEnd type="none" w="med" len="med"/>
                      <a:tailEnd type="none" w="med" len="med"/>
                    </a:lnT>
                    <a:lnB w="9525" cap="flat" cmpd="sng" algn="ctr">
                      <a:solidFill>
                        <a:srgbClr val="D4E0D8"/>
                      </a:solidFill>
                      <a:prstDash val="solid"/>
                      <a:round/>
                      <a:headEnd type="none" w="med" len="med"/>
                      <a:tailEnd type="none" w="med" len="med"/>
                    </a:lnB>
                  </a:tcPr>
                </a:tc>
                <a:tc>
                  <a:txBody>
                    <a:bodyPr/>
                    <a:lstStyle/>
                    <a:p>
                      <a:pPr indent="0" marL="0">
                        <a:buNone/>
                      </a:pPr>
                      <a:r>
                        <a:rPr lang="en-US" sz="850" dirty="0">
                          <a:solidFill>
                            <a:srgbClr val="1B1B1B"/>
                          </a:solidFill>
                          <a:latin typeface="Calibri" pitchFamily="34" charset="0"/>
                          <a:ea typeface="Calibri" pitchFamily="34" charset="-122"/>
                          <a:cs typeface="Calibri" pitchFamily="34" charset="-120"/>
                        </a:rPr>
                        <a:t> </a:t>
                      </a:r>
                      <a:endParaRPr lang="en-US" sz="850" dirty="0">
                        <a:latin typeface="Calibri" charset="0"/>
                        <a:ea typeface="Calibri" charset="0"/>
                        <a:cs typeface="Calibri" charset="0"/>
                      </a:endParaRPr>
                    </a:p>
                  </a:txBody>
                  <a:tcPr marL="50800" marR="50800" marT="50800" marB="50800" anchor="ctr">
                    <a:lnL w="9525" cap="flat" cmpd="sng" algn="ctr">
                      <a:solidFill>
                        <a:srgbClr val="D4E0D8"/>
                      </a:solidFill>
                      <a:prstDash val="solid"/>
                      <a:round/>
                      <a:headEnd type="none" w="med" len="med"/>
                      <a:tailEnd type="none" w="med" len="med"/>
                    </a:lnL>
                    <a:lnR w="9525" cap="flat" cmpd="sng" algn="ctr">
                      <a:solidFill>
                        <a:srgbClr val="D4E0D8"/>
                      </a:solidFill>
                      <a:prstDash val="solid"/>
                      <a:round/>
                      <a:headEnd type="none" w="med" len="med"/>
                      <a:tailEnd type="none" w="med" len="med"/>
                    </a:lnR>
                    <a:lnT w="9525" cap="flat" cmpd="sng" algn="ctr">
                      <a:solidFill>
                        <a:srgbClr val="D4E0D8"/>
                      </a:solidFill>
                      <a:prstDash val="solid"/>
                      <a:round/>
                      <a:headEnd type="none" w="med" len="med"/>
                      <a:tailEnd type="none" w="med" len="med"/>
                    </a:lnT>
                    <a:lnB w="9525" cap="flat" cmpd="sng" algn="ctr">
                      <a:solidFill>
                        <a:srgbClr val="D4E0D8"/>
                      </a:solidFill>
                      <a:prstDash val="solid"/>
                      <a:round/>
                      <a:headEnd type="none" w="med" len="med"/>
                      <a:tailEnd type="none" w="med" len="med"/>
                    </a:lnB>
                  </a:tcPr>
                </a:tc>
                <a:tc>
                  <a:txBody>
                    <a:bodyPr/>
                    <a:lstStyle/>
                    <a:p>
                      <a:pPr indent="0" marL="0">
                        <a:buNone/>
                      </a:pPr>
                      <a:r>
                        <a:rPr lang="en-US" sz="850" dirty="0">
                          <a:solidFill>
                            <a:srgbClr val="1B1B1B"/>
                          </a:solidFill>
                          <a:latin typeface="Calibri" pitchFamily="34" charset="0"/>
                          <a:ea typeface="Calibri" pitchFamily="34" charset="-122"/>
                          <a:cs typeface="Calibri" pitchFamily="34" charset="-120"/>
                        </a:rPr>
                        <a:t> </a:t>
                      </a:r>
                      <a:endParaRPr lang="en-US" sz="850" dirty="0">
                        <a:latin typeface="Calibri" charset="0"/>
                        <a:ea typeface="Calibri" charset="0"/>
                        <a:cs typeface="Calibri" charset="0"/>
                      </a:endParaRPr>
                    </a:p>
                  </a:txBody>
                  <a:tcPr marL="50800" marR="50800" marT="50800" marB="50800" anchor="ctr">
                    <a:lnL w="9525" cap="flat" cmpd="sng" algn="ctr">
                      <a:solidFill>
                        <a:srgbClr val="D4E0D8"/>
                      </a:solidFill>
                      <a:prstDash val="solid"/>
                      <a:round/>
                      <a:headEnd type="none" w="med" len="med"/>
                      <a:tailEnd type="none" w="med" len="med"/>
                    </a:lnL>
                    <a:lnR w="9525" cap="flat" cmpd="sng" algn="ctr">
                      <a:solidFill>
                        <a:srgbClr val="D4E0D8"/>
                      </a:solidFill>
                      <a:prstDash val="solid"/>
                      <a:round/>
                      <a:headEnd type="none" w="med" len="med"/>
                      <a:tailEnd type="none" w="med" len="med"/>
                    </a:lnR>
                    <a:lnT w="9525" cap="flat" cmpd="sng" algn="ctr">
                      <a:solidFill>
                        <a:srgbClr val="D4E0D8"/>
                      </a:solidFill>
                      <a:prstDash val="solid"/>
                      <a:round/>
                      <a:headEnd type="none" w="med" len="med"/>
                      <a:tailEnd type="none" w="med" len="med"/>
                    </a:lnT>
                    <a:lnB w="9525" cap="flat" cmpd="sng" algn="ctr">
                      <a:solidFill>
                        <a:srgbClr val="D4E0D8"/>
                      </a:solidFill>
                      <a:prstDash val="solid"/>
                      <a:round/>
                      <a:headEnd type="none" w="med" len="med"/>
                      <a:tailEnd type="none" w="med" len="med"/>
                    </a:lnB>
                  </a:tcPr>
                </a:tc>
              </a:tr>
            </a:tbl>
          </a:graphicData>
        </a:graphic>
      </p:graphicFrame>
      <p:sp>
        <p:nvSpPr>
          <p:cNvPr id="6" name="Text 3"/>
          <p:cNvSpPr/>
          <p:nvPr/>
        </p:nvSpPr>
        <p:spPr>
          <a:xfrm>
            <a:off x="6126480" y="932688"/>
            <a:ext cx="2560320" cy="1371600"/>
          </a:xfrm>
          <a:prstGeom prst="roundRect">
            <a:avLst>
              <a:gd name="adj" fmla="val 4667"/>
            </a:avLst>
          </a:prstGeom>
          <a:solidFill>
            <a:srgbClr val="F1F6F2"/>
          </a:solidFill>
          <a:ln/>
        </p:spPr>
        <p:txBody>
          <a:bodyPr wrap="square" lIns="114300" tIns="114300" rIns="114300" bIns="114300" rtlCol="0" anchor="t"/>
          <a:lstStyle/>
          <a:p>
            <a:pPr indent="0" marL="0">
              <a:spcAft>
                <a:spcPts val="400"/>
              </a:spcAft>
              <a:buNone/>
            </a:pPr>
            <a:r>
              <a:rPr lang="en-US" sz="1050" b="1" dirty="0">
                <a:solidFill>
                  <a:srgbClr val="036E3A"/>
                </a:solidFill>
                <a:latin typeface="Calibri" pitchFamily="34" charset="0"/>
                <a:ea typeface="Calibri" pitchFamily="34" charset="-122"/>
                <a:cs typeface="Calibri" pitchFamily="34" charset="-120"/>
              </a:rPr>
              <a:t>Context tracking (10b)</a:t>
            </a:r>
            <a:endParaRPr lang="en-US" sz="1050" dirty="0"/>
          </a:p>
          <a:p>
            <a:pPr indent="0" marL="0">
              <a:buNone/>
            </a:pPr>
            <a:r>
              <a:rPr lang="en-US" sz="850" dirty="0">
                <a:solidFill>
                  <a:srgbClr val="1B1B1B"/>
                </a:solidFill>
                <a:latin typeface="Calibri" pitchFamily="34" charset="0"/>
                <a:ea typeface="Calibri" pitchFamily="34" charset="-122"/>
                <a:cs typeface="Calibri" pitchFamily="34" charset="-120"/>
              </a:rPr>
              <a:t>Keep a project diary and note anything that changed around you (staffing, pressures, season).</a:t>
            </a:r>
            <a:endParaRPr lang="en-US" sz="1050" dirty="0"/>
          </a:p>
        </p:txBody>
      </p:sp>
      <p:sp>
        <p:nvSpPr>
          <p:cNvPr id="7" name="Text 4"/>
          <p:cNvSpPr/>
          <p:nvPr/>
        </p:nvSpPr>
        <p:spPr>
          <a:xfrm>
            <a:off x="6126480" y="2432304"/>
            <a:ext cx="2560320" cy="1371600"/>
          </a:xfrm>
          <a:prstGeom prst="roundRect">
            <a:avLst>
              <a:gd name="adj" fmla="val 4667"/>
            </a:avLst>
          </a:prstGeom>
          <a:solidFill>
            <a:srgbClr val="F1F6F2"/>
          </a:solidFill>
          <a:ln/>
        </p:spPr>
        <p:txBody>
          <a:bodyPr wrap="square" lIns="114300" tIns="114300" rIns="114300" bIns="114300" rtlCol="0" anchor="t"/>
          <a:lstStyle/>
          <a:p>
            <a:pPr indent="0" marL="0">
              <a:spcAft>
                <a:spcPts val="400"/>
              </a:spcAft>
              <a:buNone/>
            </a:pPr>
            <a:r>
              <a:rPr lang="en-US" sz="1050" b="1" dirty="0">
                <a:solidFill>
                  <a:srgbClr val="036E3A"/>
                </a:solidFill>
                <a:latin typeface="Calibri" pitchFamily="34" charset="0"/>
                <a:ea typeface="Calibri" pitchFamily="34" charset="-122"/>
                <a:cs typeface="Calibri" pitchFamily="34" charset="-120"/>
              </a:rPr>
              <a:t>Data quality (10c)</a:t>
            </a:r>
            <a:endParaRPr lang="en-US" sz="1050" dirty="0"/>
          </a:p>
          <a:p>
            <a:pPr indent="0" marL="0">
              <a:buNone/>
            </a:pPr>
            <a:r>
              <a:rPr lang="en-US" sz="850" dirty="0">
                <a:solidFill>
                  <a:srgbClr val="1B1B1B"/>
                </a:solidFill>
                <a:latin typeface="Calibri" pitchFamily="34" charset="0"/>
                <a:ea typeface="Calibri" pitchFamily="34" charset="-122"/>
                <a:cs typeface="Calibri" pitchFamily="34" charset="-120"/>
              </a:rPr>
              <a:t>How did you check your counting? e.g. a colleague re-counted 5 cases and matched.</a:t>
            </a:r>
            <a:endParaRPr lang="en-US" sz="1050" dirty="0"/>
          </a:p>
        </p:txBody>
      </p:sp>
      <p:sp>
        <p:nvSpPr>
          <p:cNvPr id="8" name="Text 5"/>
          <p:cNvSpPr/>
          <p:nvPr/>
        </p:nvSpPr>
        <p:spPr>
          <a:xfrm>
            <a:off x="457200" y="4114800"/>
            <a:ext cx="8229600" cy="274320"/>
          </a:xfrm>
          <a:prstGeom prst="rect">
            <a:avLst/>
          </a:prstGeom>
          <a:noFill/>
          <a:ln/>
        </p:spPr>
        <p:txBody>
          <a:bodyPr wrap="square" lIns="0" tIns="0" rIns="0" bIns="0" rtlCol="0" anchor="ctr"/>
          <a:lstStyle/>
          <a:p>
            <a:pPr indent="0" marL="0">
              <a:buNone/>
            </a:pPr>
            <a:r>
              <a:rPr lang="en-US" sz="850" b="1" dirty="0">
                <a:solidFill>
                  <a:srgbClr val="036E3A"/>
                </a:solidFill>
                <a:latin typeface="Calibri" pitchFamily="34" charset="0"/>
                <a:ea typeface="Calibri" pitchFamily="34" charset="-122"/>
                <a:cs typeface="Calibri" pitchFamily="34" charset="-120"/>
              </a:rPr>
              <a:t>Outcome</a:t>
            </a:r>
            <a:pPr indent="0" marL="0">
              <a:buNone/>
            </a:pPr>
            <a:r>
              <a:rPr lang="en-US" sz="850" dirty="0">
                <a:solidFill>
                  <a:srgbClr val="4A5A52"/>
                </a:solidFill>
                <a:latin typeface="Calibri" pitchFamily="34" charset="0"/>
                <a:ea typeface="Calibri" pitchFamily="34" charset="-122"/>
                <a:cs typeface="Calibri" pitchFamily="34" charset="-120"/>
              </a:rPr>
              <a:t>: the result patients feel.    </a:t>
            </a:r>
            <a:pPr indent="0" marL="0">
              <a:buNone/>
            </a:pPr>
            <a:r>
              <a:rPr lang="en-US" sz="850" b="1" dirty="0">
                <a:solidFill>
                  <a:srgbClr val="036E3A"/>
                </a:solidFill>
                <a:latin typeface="Calibri" pitchFamily="34" charset="0"/>
                <a:ea typeface="Calibri" pitchFamily="34" charset="-122"/>
                <a:cs typeface="Calibri" pitchFamily="34" charset="-120"/>
              </a:rPr>
              <a:t>Process</a:t>
            </a:r>
            <a:pPr indent="0" marL="0">
              <a:buNone/>
            </a:pPr>
            <a:r>
              <a:rPr lang="en-US" sz="850" dirty="0">
                <a:solidFill>
                  <a:srgbClr val="4A5A52"/>
                </a:solidFill>
                <a:latin typeface="Calibri" pitchFamily="34" charset="0"/>
                <a:ea typeface="Calibri" pitchFamily="34" charset="-122"/>
                <a:cs typeface="Calibri" pitchFamily="34" charset="-120"/>
              </a:rPr>
              <a:t>: is the change being done?    </a:t>
            </a:r>
            <a:pPr indent="0" marL="0">
              <a:buNone/>
            </a:pPr>
            <a:r>
              <a:rPr lang="en-US" sz="850" b="1" dirty="0">
                <a:solidFill>
                  <a:srgbClr val="036E3A"/>
                </a:solidFill>
                <a:latin typeface="Calibri" pitchFamily="34" charset="0"/>
                <a:ea typeface="Calibri" pitchFamily="34" charset="-122"/>
                <a:cs typeface="Calibri" pitchFamily="34" charset="-120"/>
              </a:rPr>
              <a:t>Balancing</a:t>
            </a:r>
            <a:pPr indent="0" marL="0">
              <a:buNone/>
            </a:pPr>
            <a:r>
              <a:rPr lang="en-US" sz="850" dirty="0">
                <a:solidFill>
                  <a:srgbClr val="4A5A52"/>
                </a:solidFill>
                <a:latin typeface="Calibri" pitchFamily="34" charset="0"/>
                <a:ea typeface="Calibri" pitchFamily="34" charset="-122"/>
                <a:cs typeface="Calibri" pitchFamily="34" charset="-120"/>
              </a:rPr>
              <a:t>: is anything getting worse elsewhere?</a:t>
            </a:r>
            <a:endParaRPr lang="en-US" sz="850" dirty="0"/>
          </a:p>
        </p:txBody>
      </p:sp>
      <p:sp>
        <p:nvSpPr>
          <p:cNvPr id="10" name="Text 6"/>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1" name="Text 7"/>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274320"/>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Analysis</a:t>
            </a:r>
            <a:endParaRPr lang="en-US" sz="2200" dirty="0"/>
          </a:p>
        </p:txBody>
      </p:sp>
      <p:sp>
        <p:nvSpPr>
          <p:cNvPr id="3" name="Text 1"/>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 11</a:t>
            </a:r>
            <a:endParaRPr lang="en-US" sz="900" dirty="0"/>
          </a:p>
        </p:txBody>
      </p:sp>
      <p:sp>
        <p:nvSpPr>
          <p:cNvPr id="4" name="Text 2"/>
          <p:cNvSpPr/>
          <p:nvPr/>
        </p:nvSpPr>
        <p:spPr>
          <a:xfrm>
            <a:off x="457200" y="932688"/>
            <a:ext cx="4023360" cy="3200400"/>
          </a:xfrm>
          <a:prstGeom prst="roundRect">
            <a:avLst>
              <a:gd name="adj" fmla="val 2000"/>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The numbers (11a and 11b)</a:t>
            </a:r>
            <a:endParaRPr lang="en-US" sz="1150" dirty="0"/>
          </a:p>
          <a:p>
            <a:pPr marL="342900" indent="-342900">
              <a:spcAft>
                <a:spcPts val="300"/>
              </a:spcAft>
              <a:buSzPct val="100000"/>
              <a:buChar char="–"/>
            </a:pPr>
            <a:r>
              <a:rPr lang="en-US" sz="950" dirty="0">
                <a:solidFill>
                  <a:srgbClr val="1B1B1B"/>
                </a:solidFill>
                <a:latin typeface="Calibri" pitchFamily="34" charset="0"/>
                <a:ea typeface="Calibri" pitchFamily="34" charset="-122"/>
                <a:cs typeface="Calibri" pitchFamily="34" charset="-120"/>
              </a:rPr>
              <a:t>Plot your measure over time; an Excel run chart is enough</a:t>
            </a:r>
            <a:endParaRPr lang="en-US" sz="1150" dirty="0"/>
          </a:p>
          <a:p>
            <a:pPr marL="342900" indent="-342900">
              <a:spcAft>
                <a:spcPts val="300"/>
              </a:spcAft>
              <a:buSzPct val="100000"/>
              <a:buChar char="–"/>
            </a:pPr>
            <a:r>
              <a:rPr lang="en-US" sz="950" dirty="0">
                <a:solidFill>
                  <a:srgbClr val="1B1B1B"/>
                </a:solidFill>
                <a:latin typeface="Calibri" pitchFamily="34" charset="0"/>
                <a:ea typeface="Calibri" pitchFamily="34" charset="-122"/>
                <a:cs typeface="Calibri" pitchFamily="34" charset="-120"/>
              </a:rPr>
              <a:t>Mark the point where you made your change</a:t>
            </a:r>
            <a:endParaRPr lang="en-US" sz="1150" dirty="0"/>
          </a:p>
          <a:p>
            <a:pPr marL="342900" indent="-342900">
              <a:spcAft>
                <a:spcPts val="300"/>
              </a:spcAft>
              <a:buSzPct val="100000"/>
              <a:buChar char="–"/>
            </a:pPr>
            <a:r>
              <a:rPr lang="en-US" sz="950" dirty="0">
                <a:solidFill>
                  <a:srgbClr val="1B1B1B"/>
                </a:solidFill>
                <a:latin typeface="Calibri" pitchFamily="34" charset="0"/>
                <a:ea typeface="Calibri" pitchFamily="34" charset="-122"/>
                <a:cs typeface="Calibri" pitchFamily="34" charset="-120"/>
              </a:rPr>
              <a:t>No statistics needed for most first QIPs</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5" name="Text 3"/>
          <p:cNvSpPr/>
          <p:nvPr/>
        </p:nvSpPr>
        <p:spPr>
          <a:xfrm>
            <a:off x="4663440" y="932688"/>
            <a:ext cx="4023360" cy="3200400"/>
          </a:xfrm>
          <a:prstGeom prst="roundRect">
            <a:avLst>
              <a:gd name="adj" fmla="val 2000"/>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The words (11a)</a:t>
            </a:r>
            <a:endParaRPr lang="en-US" sz="1150" dirty="0"/>
          </a:p>
          <a:p>
            <a:pPr marL="342900" indent="-342900">
              <a:spcAft>
                <a:spcPts val="300"/>
              </a:spcAft>
              <a:buSzPct val="100000"/>
              <a:buChar char="–"/>
            </a:pPr>
            <a:r>
              <a:rPr lang="en-US" sz="950" dirty="0">
                <a:solidFill>
                  <a:srgbClr val="1B1B1B"/>
                </a:solidFill>
                <a:latin typeface="Calibri" pitchFamily="34" charset="0"/>
                <a:ea typeface="Calibri" pitchFamily="34" charset="-122"/>
                <a:cs typeface="Calibri" pitchFamily="34" charset="-120"/>
              </a:rPr>
              <a:t>Group staff and patient comments into 2 to 3 themes</a:t>
            </a:r>
            <a:endParaRPr lang="en-US" sz="1150" dirty="0"/>
          </a:p>
          <a:p>
            <a:pPr marL="342900" indent="-342900">
              <a:spcAft>
                <a:spcPts val="300"/>
              </a:spcAft>
              <a:buSzPct val="100000"/>
              <a:buChar char="–"/>
            </a:pPr>
            <a:r>
              <a:rPr lang="en-US" sz="950" dirty="0">
                <a:solidFill>
                  <a:srgbClr val="1B1B1B"/>
                </a:solidFill>
                <a:latin typeface="Calibri" pitchFamily="34" charset="0"/>
                <a:ea typeface="Calibri" pitchFamily="34" charset="-122"/>
                <a:cs typeface="Calibri" pitchFamily="34" charset="-120"/>
              </a:rPr>
              <a:t>Quotes are data, so include one or two</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6" name="Text 4"/>
          <p:cNvSpPr/>
          <p:nvPr/>
        </p:nvSpPr>
        <p:spPr>
          <a:xfrm>
            <a:off x="457200" y="4315968"/>
            <a:ext cx="8229600" cy="256032"/>
          </a:xfrm>
          <a:prstGeom prst="rect">
            <a:avLst/>
          </a:prstGeom>
          <a:noFill/>
          <a:ln/>
        </p:spPr>
        <p:txBody>
          <a:bodyPr wrap="square" lIns="0" tIns="0" rIns="0" bIns="0" rtlCol="0" anchor="ctr"/>
          <a:lstStyle/>
          <a:p>
            <a:pPr indent="0" marL="0">
              <a:buNone/>
            </a:pPr>
            <a:r>
              <a:rPr lang="en-US" sz="850" i="1" dirty="0">
                <a:solidFill>
                  <a:srgbClr val="4A5A52"/>
                </a:solidFill>
                <a:latin typeface="Calibri" pitchFamily="34" charset="0"/>
                <a:ea typeface="Calibri" pitchFamily="34" charset="-122"/>
                <a:cs typeface="Calibri" pitchFamily="34" charset="-120"/>
              </a:rPr>
              <a:t>A dot every week or 2 shows change over time better than one before-and-after number.</a:t>
            </a:r>
            <a:endParaRPr lang="en-US" sz="850" dirty="0"/>
          </a:p>
        </p:txBody>
      </p:sp>
      <p:sp>
        <p:nvSpPr>
          <p:cNvPr id="8" name="Text 5"/>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9" name="Text 6"/>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IMPLEMENTING AND STUDYING THE INTERVENTION</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Ethical considerations</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 12</a:t>
            </a:r>
            <a:endParaRPr lang="en-US" sz="900" dirty="0"/>
          </a:p>
        </p:txBody>
      </p:sp>
      <p:sp>
        <p:nvSpPr>
          <p:cNvPr id="5" name="Text 3"/>
          <p:cNvSpPr/>
          <p:nvPr/>
        </p:nvSpPr>
        <p:spPr>
          <a:xfrm>
            <a:off x="457200" y="932688"/>
            <a:ext cx="2624328" cy="3108960"/>
          </a:xfrm>
          <a:prstGeom prst="roundRect">
            <a:avLst>
              <a:gd name="adj" fmla="val 2439"/>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Register it first</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Most QIPs do not need formal ethics approval, but always register locally with your trust’s clinical audit or QI office before starting.</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6" name="Text 4"/>
          <p:cNvSpPr/>
          <p:nvPr/>
        </p:nvSpPr>
        <p:spPr>
          <a:xfrm>
            <a:off x="3259836" y="932688"/>
            <a:ext cx="2624328" cy="3108960"/>
          </a:xfrm>
          <a:prstGeom prst="roundRect">
            <a:avLst>
              <a:gd name="adj" fmla="val 2439"/>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Keep data safe</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Collect counts without names, and no patient-identifiable data you do not need.</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7" name="Text 5"/>
          <p:cNvSpPr/>
          <p:nvPr/>
        </p:nvSpPr>
        <p:spPr>
          <a:xfrm>
            <a:off x="6062472" y="932688"/>
            <a:ext cx="2624328" cy="3108960"/>
          </a:xfrm>
          <a:prstGeom prst="roundRect">
            <a:avLst>
              <a:gd name="adj" fmla="val 2439"/>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Conflicts of interest</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Usually none on a first QIP, but say so explicitly.</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9" name="Text 6"/>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0" name="Text 7"/>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23D22"/>
        </a:solidFill>
      </p:bgPr>
    </p:bg>
    <p:spTree>
      <p:nvGrpSpPr>
        <p:cNvPr id="1" name=""/>
        <p:cNvGrpSpPr/>
        <p:nvPr/>
      </p:nvGrpSpPr>
      <p:grpSpPr>
        <a:xfrm>
          <a:off x="0" y="0"/>
          <a:ext cx="0" cy="0"/>
          <a:chOff x="0" y="0"/>
          <a:chExt cx="0" cy="0"/>
        </a:xfrm>
      </p:grpSpPr>
      <p:sp>
        <p:nvSpPr>
          <p:cNvPr id="2" name="Text 0"/>
          <p:cNvSpPr/>
          <p:nvPr/>
        </p:nvSpPr>
        <p:spPr>
          <a:xfrm>
            <a:off x="5120640" y="502920"/>
            <a:ext cx="3749040" cy="2377440"/>
          </a:xfrm>
          <a:prstGeom prst="rect">
            <a:avLst/>
          </a:prstGeom>
          <a:noFill/>
          <a:ln/>
        </p:spPr>
        <p:txBody>
          <a:bodyPr wrap="square" lIns="0" tIns="0" rIns="0" bIns="0" rtlCol="0" anchor="ctr"/>
          <a:lstStyle/>
          <a:p>
            <a:pPr algn="r" indent="0" marL="0">
              <a:buNone/>
            </a:pPr>
            <a:r>
              <a:rPr lang="en-US" sz="15000" b="1" dirty="0">
                <a:solidFill>
                  <a:srgbClr val="023D22"/>
                </a:solidFill>
                <a:latin typeface="Calibri" pitchFamily="34" charset="0"/>
                <a:ea typeface="Calibri" pitchFamily="34" charset="-122"/>
                <a:cs typeface="Calibri" pitchFamily="34" charset="-120"/>
              </a:rPr>
              <a:t>04</a:t>
            </a:r>
            <a:endParaRPr lang="en-US" sz="15000" dirty="0"/>
          </a:p>
        </p:txBody>
      </p:sp>
      <p:sp>
        <p:nvSpPr>
          <p:cNvPr id="3" name="Text 1"/>
          <p:cNvSpPr/>
          <p:nvPr/>
        </p:nvSpPr>
        <p:spPr>
          <a:xfrm>
            <a:off x="640080" y="1298448"/>
            <a:ext cx="6858000" cy="256032"/>
          </a:xfrm>
          <a:prstGeom prst="rect">
            <a:avLst/>
          </a:prstGeom>
          <a:noFill/>
          <a:ln/>
        </p:spPr>
        <p:txBody>
          <a:bodyPr wrap="square" lIns="0" tIns="0" rIns="0" bIns="0" rtlCol="0" anchor="ctr"/>
          <a:lstStyle/>
          <a:p>
            <a:pPr indent="0" marL="0">
              <a:buNone/>
            </a:pPr>
            <a:r>
              <a:rPr lang="en-US" sz="1050" b="1" spc="200" kern="0" dirty="0">
                <a:solidFill>
                  <a:srgbClr val="7DD08F"/>
                </a:solidFill>
                <a:latin typeface="Calibri" pitchFamily="34" charset="0"/>
                <a:ea typeface="Calibri" pitchFamily="34" charset="-122"/>
                <a:cs typeface="Calibri" pitchFamily="34" charset="-120"/>
              </a:rPr>
              <a:t>SECTION 4  ·  ITEM 13</a:t>
            </a:r>
            <a:endParaRPr lang="en-US" sz="1050" dirty="0"/>
          </a:p>
        </p:txBody>
      </p:sp>
      <p:sp>
        <p:nvSpPr>
          <p:cNvPr id="4" name="Text 2"/>
          <p:cNvSpPr/>
          <p:nvPr/>
        </p:nvSpPr>
        <p:spPr>
          <a:xfrm>
            <a:off x="640080" y="1609344"/>
            <a:ext cx="7498080" cy="77724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Results</a:t>
            </a:r>
            <a:endParaRPr lang="en-US" sz="4000" dirty="0"/>
          </a:p>
        </p:txBody>
      </p:sp>
      <p:sp>
        <p:nvSpPr>
          <p:cNvPr id="5" name="Text 3"/>
          <p:cNvSpPr/>
          <p:nvPr/>
        </p:nvSpPr>
        <p:spPr>
          <a:xfrm>
            <a:off x="640080" y="2450592"/>
            <a:ext cx="7498080" cy="365760"/>
          </a:xfrm>
          <a:prstGeom prst="rect">
            <a:avLst/>
          </a:prstGeom>
          <a:noFill/>
          <a:ln/>
        </p:spPr>
        <p:txBody>
          <a:bodyPr wrap="square" lIns="0" tIns="0" rIns="0" bIns="0" rtlCol="0" anchor="ctr"/>
          <a:lstStyle/>
          <a:p>
            <a:pPr indent="0" marL="0">
              <a:buNone/>
            </a:pPr>
            <a:r>
              <a:rPr lang="en-US" sz="1350" i="1" dirty="0">
                <a:solidFill>
                  <a:srgbClr val="E4F0E8"/>
                </a:solidFill>
                <a:latin typeface="Calibri" pitchFamily="34" charset="0"/>
                <a:ea typeface="Calibri" pitchFamily="34" charset="-122"/>
                <a:cs typeface="Calibri" pitchFamily="34" charset="-120"/>
              </a:rPr>
              <a:t>“What did you find?”</a:t>
            </a:r>
            <a:endParaRPr lang="en-US" sz="1350" dirty="0"/>
          </a:p>
        </p:txBody>
      </p:sp>
      <p:sp>
        <p:nvSpPr>
          <p:cNvPr id="6" name="Text 4"/>
          <p:cNvSpPr/>
          <p:nvPr/>
        </p:nvSpPr>
        <p:spPr>
          <a:xfrm>
            <a:off x="640080" y="3310128"/>
            <a:ext cx="1344168" cy="347472"/>
          </a:xfrm>
          <a:prstGeom prst="roundRect">
            <a:avLst>
              <a:gd name="adj" fmla="val 47368"/>
            </a:avLst>
          </a:prstGeom>
          <a:solidFill>
            <a:srgbClr val="098040"/>
          </a:solidFill>
          <a:ln/>
        </p:spPr>
        <p:txBody>
          <a:bodyPr wrap="square" lIns="0" tIns="0" rIns="0" bIns="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13a · Evolution</a:t>
            </a:r>
            <a:endParaRPr lang="en-US" sz="900" dirty="0"/>
          </a:p>
        </p:txBody>
      </p:sp>
      <p:sp>
        <p:nvSpPr>
          <p:cNvPr id="7" name="Text 5"/>
          <p:cNvSpPr/>
          <p:nvPr/>
        </p:nvSpPr>
        <p:spPr>
          <a:xfrm>
            <a:off x="2112264" y="3310128"/>
            <a:ext cx="2223821" cy="347472"/>
          </a:xfrm>
          <a:prstGeom prst="roundRect">
            <a:avLst>
              <a:gd name="adj" fmla="val 47368"/>
            </a:avLst>
          </a:prstGeom>
          <a:solidFill>
            <a:srgbClr val="098040"/>
          </a:solidFill>
          <a:ln/>
        </p:spPr>
        <p:txBody>
          <a:bodyPr wrap="square" lIns="0" tIns="0" rIns="0" bIns="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13b · Process and outcome data</a:t>
            </a:r>
            <a:endParaRPr lang="en-US" sz="900" dirty="0"/>
          </a:p>
        </p:txBody>
      </p:sp>
      <p:sp>
        <p:nvSpPr>
          <p:cNvPr id="8" name="Text 6"/>
          <p:cNvSpPr/>
          <p:nvPr/>
        </p:nvSpPr>
        <p:spPr>
          <a:xfrm>
            <a:off x="4464101" y="3310128"/>
            <a:ext cx="2359152" cy="347472"/>
          </a:xfrm>
          <a:prstGeom prst="roundRect">
            <a:avLst>
              <a:gd name="adj" fmla="val 47368"/>
            </a:avLst>
          </a:prstGeom>
          <a:solidFill>
            <a:srgbClr val="098040"/>
          </a:solidFill>
          <a:ln/>
        </p:spPr>
        <p:txBody>
          <a:bodyPr wrap="square" lIns="0" tIns="0" rIns="0" bIns="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13c to 13d · Context and associations</a:t>
            </a:r>
            <a:endParaRPr lang="en-US" sz="900" dirty="0"/>
          </a:p>
        </p:txBody>
      </p:sp>
      <p:sp>
        <p:nvSpPr>
          <p:cNvPr id="9" name="Text 7"/>
          <p:cNvSpPr/>
          <p:nvPr/>
        </p:nvSpPr>
        <p:spPr>
          <a:xfrm>
            <a:off x="640080" y="3785616"/>
            <a:ext cx="3103474" cy="347472"/>
          </a:xfrm>
          <a:prstGeom prst="roundRect">
            <a:avLst>
              <a:gd name="adj" fmla="val 47368"/>
            </a:avLst>
          </a:prstGeom>
          <a:solidFill>
            <a:srgbClr val="098040"/>
          </a:solidFill>
          <a:ln/>
        </p:spPr>
        <p:txBody>
          <a:bodyPr wrap="square" lIns="0" tIns="0" rIns="0" bIns="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13e to 13f · Unintended effects · missing data</a:t>
            </a:r>
            <a:endParaRPr lang="en-US" sz="900" dirty="0"/>
          </a:p>
        </p:txBody>
      </p:sp>
      <p:sp>
        <p:nvSpPr>
          <p:cNvPr id="10" name="Text 8"/>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7DD08F"/>
                </a:solidFill>
                <a:latin typeface="Calibri" pitchFamily="34" charset="0"/>
                <a:ea typeface="Calibri" pitchFamily="34" charset="-122"/>
                <a:cs typeface="Calibri" pitchFamily="34" charset="-120"/>
              </a:rPr>
              <a:t>Society for Acute Medicine  |  SAM QI kit · Step 5</a:t>
            </a:r>
            <a:endParaRPr lang="en-US" sz="750" dirty="0"/>
          </a:p>
        </p:txBody>
      </p:sp>
      <p:sp>
        <p:nvSpPr>
          <p:cNvPr id="11" name="Text 9"/>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BB8A6"/>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INITIAL STEPS, MODIFICATIONS AND ADAPTATIONS OVER TIME</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How the intervention evolved</a:t>
            </a:r>
            <a:endParaRPr lang="en-US" sz="2200" dirty="0"/>
          </a:p>
        </p:txBody>
      </p:sp>
      <p:sp>
        <p:nvSpPr>
          <p:cNvPr id="4" name="Text 2"/>
          <p:cNvSpPr/>
          <p:nvPr/>
        </p:nvSpPr>
        <p:spPr>
          <a:xfrm>
            <a:off x="7757770" y="292608"/>
            <a:ext cx="92903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 13a</a:t>
            </a:r>
            <a:endParaRPr lang="en-US" sz="900" dirty="0"/>
          </a:p>
        </p:txBody>
      </p:sp>
      <p:sp>
        <p:nvSpPr>
          <p:cNvPr id="5" name="Shape 3"/>
          <p:cNvSpPr/>
          <p:nvPr/>
        </p:nvSpPr>
        <p:spPr>
          <a:xfrm>
            <a:off x="1005840" y="1463040"/>
            <a:ext cx="7132320" cy="13716"/>
          </a:xfrm>
          <a:prstGeom prst="rect">
            <a:avLst/>
          </a:prstGeom>
          <a:solidFill>
            <a:srgbClr val="D4E0D8"/>
          </a:solidFill>
          <a:ln w="12700">
            <a:solidFill>
              <a:srgbClr val="D4E0D8"/>
            </a:solidFill>
            <a:prstDash val="solid"/>
          </a:ln>
        </p:spPr>
        <p:txBody>
          <a:bodyPr/>
          <a:p/>
        </p:txBody>
      </p:sp>
      <p:sp>
        <p:nvSpPr>
          <p:cNvPr id="6" name="Text 4"/>
          <p:cNvSpPr/>
          <p:nvPr/>
        </p:nvSpPr>
        <p:spPr>
          <a:xfrm>
            <a:off x="1188720" y="1243584"/>
            <a:ext cx="457200" cy="457200"/>
          </a:xfrm>
          <a:prstGeom prst="ellipse">
            <a:avLst/>
          </a:prstGeom>
          <a:solidFill>
            <a:srgbClr val="036E3A"/>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7" name="Text 5"/>
          <p:cNvSpPr/>
          <p:nvPr/>
        </p:nvSpPr>
        <p:spPr>
          <a:xfrm>
            <a:off x="429768" y="1828800"/>
            <a:ext cx="1975104" cy="384048"/>
          </a:xfrm>
          <a:prstGeom prst="rect">
            <a:avLst/>
          </a:prstGeom>
          <a:noFill/>
          <a:ln/>
        </p:spPr>
        <p:txBody>
          <a:bodyPr wrap="square" lIns="0" tIns="0" rIns="0" bIns="0" rtlCol="0" anchor="ctr"/>
          <a:lstStyle/>
          <a:p>
            <a:pPr algn="ctr" indent="0" marL="0">
              <a:buNone/>
            </a:pPr>
            <a:r>
              <a:rPr lang="en-US" sz="950" b="1" dirty="0">
                <a:solidFill>
                  <a:srgbClr val="1B1B1B"/>
                </a:solidFill>
                <a:latin typeface="Calibri" pitchFamily="34" charset="0"/>
                <a:ea typeface="Calibri" pitchFamily="34" charset="-122"/>
                <a:cs typeface="Calibri" pitchFamily="34" charset="-120"/>
              </a:rPr>
              <a:t>Baseline and data collection</a:t>
            </a:r>
            <a:endParaRPr lang="en-US" sz="950" dirty="0"/>
          </a:p>
        </p:txBody>
      </p:sp>
      <p:sp>
        <p:nvSpPr>
          <p:cNvPr id="8" name="Text 6"/>
          <p:cNvSpPr/>
          <p:nvPr/>
        </p:nvSpPr>
        <p:spPr>
          <a:xfrm>
            <a:off x="429768" y="2231136"/>
            <a:ext cx="1975104" cy="274320"/>
          </a:xfrm>
          <a:prstGeom prst="rect">
            <a:avLst/>
          </a:prstGeom>
          <a:noFill/>
          <a:ln/>
        </p:spPr>
        <p:txBody>
          <a:bodyPr wrap="square" lIns="0" tIns="0" rIns="0" bIns="0" rtlCol="0" anchor="ctr"/>
          <a:lstStyle/>
          <a:p>
            <a:pPr algn="ctr" indent="0" marL="0">
              <a:buNone/>
            </a:pPr>
            <a:r>
              <a:rPr lang="en-US" sz="850" i="1" dirty="0">
                <a:solidFill>
                  <a:srgbClr val="5C6B61"/>
                </a:solidFill>
                <a:latin typeface="Calibri" pitchFamily="34" charset="0"/>
                <a:ea typeface="Calibri" pitchFamily="34" charset="-122"/>
                <a:cs typeface="Calibri" pitchFamily="34" charset="-120"/>
              </a:rPr>
              <a:t>Enter date and detail…</a:t>
            </a:r>
            <a:endParaRPr lang="en-US" sz="850" dirty="0"/>
          </a:p>
        </p:txBody>
      </p:sp>
      <p:sp>
        <p:nvSpPr>
          <p:cNvPr id="9" name="Text 7"/>
          <p:cNvSpPr/>
          <p:nvPr/>
        </p:nvSpPr>
        <p:spPr>
          <a:xfrm>
            <a:off x="3291840" y="1243584"/>
            <a:ext cx="457200" cy="457200"/>
          </a:xfrm>
          <a:prstGeom prst="ellipse">
            <a:avLst/>
          </a:prstGeom>
          <a:solidFill>
            <a:srgbClr val="036E3A"/>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2532888" y="1828800"/>
            <a:ext cx="1975104" cy="384048"/>
          </a:xfrm>
          <a:prstGeom prst="rect">
            <a:avLst/>
          </a:prstGeom>
          <a:noFill/>
          <a:ln/>
        </p:spPr>
        <p:txBody>
          <a:bodyPr wrap="square" lIns="0" tIns="0" rIns="0" bIns="0" rtlCol="0" anchor="ctr"/>
          <a:lstStyle/>
          <a:p>
            <a:pPr algn="ctr" indent="0" marL="0">
              <a:buNone/>
            </a:pPr>
            <a:r>
              <a:rPr lang="en-US" sz="950" b="1" dirty="0">
                <a:solidFill>
                  <a:srgbClr val="1B1B1B"/>
                </a:solidFill>
                <a:latin typeface="Calibri" pitchFamily="34" charset="0"/>
                <a:ea typeface="Calibri" pitchFamily="34" charset="-122"/>
                <a:cs typeface="Calibri" pitchFamily="34" charset="-120"/>
              </a:rPr>
              <a:t>PDSA cycle 1 begins</a:t>
            </a:r>
            <a:endParaRPr lang="en-US" sz="950" dirty="0"/>
          </a:p>
        </p:txBody>
      </p:sp>
      <p:sp>
        <p:nvSpPr>
          <p:cNvPr id="11" name="Text 9"/>
          <p:cNvSpPr/>
          <p:nvPr/>
        </p:nvSpPr>
        <p:spPr>
          <a:xfrm>
            <a:off x="2532888" y="2231136"/>
            <a:ext cx="1975104" cy="274320"/>
          </a:xfrm>
          <a:prstGeom prst="rect">
            <a:avLst/>
          </a:prstGeom>
          <a:noFill/>
          <a:ln/>
        </p:spPr>
        <p:txBody>
          <a:bodyPr wrap="square" lIns="0" tIns="0" rIns="0" bIns="0" rtlCol="0" anchor="ctr"/>
          <a:lstStyle/>
          <a:p>
            <a:pPr algn="ctr" indent="0" marL="0">
              <a:buNone/>
            </a:pPr>
            <a:r>
              <a:rPr lang="en-US" sz="850" i="1" dirty="0">
                <a:solidFill>
                  <a:srgbClr val="5C6B61"/>
                </a:solidFill>
                <a:latin typeface="Calibri" pitchFamily="34" charset="0"/>
                <a:ea typeface="Calibri" pitchFamily="34" charset="-122"/>
                <a:cs typeface="Calibri" pitchFamily="34" charset="-120"/>
              </a:rPr>
              <a:t>Enter date and detail…</a:t>
            </a:r>
            <a:endParaRPr lang="en-US" sz="850" dirty="0"/>
          </a:p>
        </p:txBody>
      </p:sp>
      <p:sp>
        <p:nvSpPr>
          <p:cNvPr id="12" name="Text 10"/>
          <p:cNvSpPr/>
          <p:nvPr/>
        </p:nvSpPr>
        <p:spPr>
          <a:xfrm>
            <a:off x="5394960" y="1243584"/>
            <a:ext cx="457200" cy="457200"/>
          </a:xfrm>
          <a:prstGeom prst="ellipse">
            <a:avLst/>
          </a:prstGeom>
          <a:solidFill>
            <a:srgbClr val="036E3A"/>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3" name="Text 11"/>
          <p:cNvSpPr/>
          <p:nvPr/>
        </p:nvSpPr>
        <p:spPr>
          <a:xfrm>
            <a:off x="4636008" y="1828800"/>
            <a:ext cx="1975104" cy="384048"/>
          </a:xfrm>
          <a:prstGeom prst="rect">
            <a:avLst/>
          </a:prstGeom>
          <a:noFill/>
          <a:ln/>
        </p:spPr>
        <p:txBody>
          <a:bodyPr wrap="square" lIns="0" tIns="0" rIns="0" bIns="0" rtlCol="0" anchor="ctr"/>
          <a:lstStyle/>
          <a:p>
            <a:pPr algn="ctr" indent="0" marL="0">
              <a:buNone/>
            </a:pPr>
            <a:r>
              <a:rPr lang="en-US" sz="950" b="1" dirty="0">
                <a:solidFill>
                  <a:srgbClr val="1B1B1B"/>
                </a:solidFill>
                <a:latin typeface="Calibri" pitchFamily="34" charset="0"/>
                <a:ea typeface="Calibri" pitchFamily="34" charset="-122"/>
                <a:cs typeface="Calibri" pitchFamily="34" charset="-120"/>
              </a:rPr>
              <a:t>Modification made</a:t>
            </a:r>
            <a:endParaRPr lang="en-US" sz="950" dirty="0"/>
          </a:p>
        </p:txBody>
      </p:sp>
      <p:sp>
        <p:nvSpPr>
          <p:cNvPr id="14" name="Text 12"/>
          <p:cNvSpPr/>
          <p:nvPr/>
        </p:nvSpPr>
        <p:spPr>
          <a:xfrm>
            <a:off x="4636008" y="2231136"/>
            <a:ext cx="1975104" cy="274320"/>
          </a:xfrm>
          <a:prstGeom prst="rect">
            <a:avLst/>
          </a:prstGeom>
          <a:noFill/>
          <a:ln/>
        </p:spPr>
        <p:txBody>
          <a:bodyPr wrap="square" lIns="0" tIns="0" rIns="0" bIns="0" rtlCol="0" anchor="ctr"/>
          <a:lstStyle/>
          <a:p>
            <a:pPr algn="ctr" indent="0" marL="0">
              <a:buNone/>
            </a:pPr>
            <a:r>
              <a:rPr lang="en-US" sz="850" i="1" dirty="0">
                <a:solidFill>
                  <a:srgbClr val="5C6B61"/>
                </a:solidFill>
                <a:latin typeface="Calibri" pitchFamily="34" charset="0"/>
                <a:ea typeface="Calibri" pitchFamily="34" charset="-122"/>
                <a:cs typeface="Calibri" pitchFamily="34" charset="-120"/>
              </a:rPr>
              <a:t>Enter date and detail…</a:t>
            </a:r>
            <a:endParaRPr lang="en-US" sz="850" dirty="0"/>
          </a:p>
        </p:txBody>
      </p:sp>
      <p:sp>
        <p:nvSpPr>
          <p:cNvPr id="15" name="Text 13"/>
          <p:cNvSpPr/>
          <p:nvPr/>
        </p:nvSpPr>
        <p:spPr>
          <a:xfrm>
            <a:off x="7498080" y="1243584"/>
            <a:ext cx="457200" cy="457200"/>
          </a:xfrm>
          <a:prstGeom prst="ellipse">
            <a:avLst/>
          </a:prstGeom>
          <a:solidFill>
            <a:srgbClr val="036E3A"/>
          </a:solid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6" name="Text 14"/>
          <p:cNvSpPr/>
          <p:nvPr/>
        </p:nvSpPr>
        <p:spPr>
          <a:xfrm>
            <a:off x="6739128" y="1828800"/>
            <a:ext cx="1975104" cy="384048"/>
          </a:xfrm>
          <a:prstGeom prst="rect">
            <a:avLst/>
          </a:prstGeom>
          <a:noFill/>
          <a:ln/>
        </p:spPr>
        <p:txBody>
          <a:bodyPr wrap="square" lIns="0" tIns="0" rIns="0" bIns="0" rtlCol="0" anchor="ctr"/>
          <a:lstStyle/>
          <a:p>
            <a:pPr algn="ctr" indent="0" marL="0">
              <a:buNone/>
            </a:pPr>
            <a:r>
              <a:rPr lang="en-US" sz="950" b="1" dirty="0">
                <a:solidFill>
                  <a:srgbClr val="1B1B1B"/>
                </a:solidFill>
                <a:latin typeface="Calibri" pitchFamily="34" charset="0"/>
                <a:ea typeface="Calibri" pitchFamily="34" charset="-122"/>
                <a:cs typeface="Calibri" pitchFamily="34" charset="-120"/>
              </a:rPr>
              <a:t>Re-audit / PDSA cycle 2</a:t>
            </a:r>
            <a:endParaRPr lang="en-US" sz="950" dirty="0"/>
          </a:p>
        </p:txBody>
      </p:sp>
      <p:sp>
        <p:nvSpPr>
          <p:cNvPr id="17" name="Text 15"/>
          <p:cNvSpPr/>
          <p:nvPr/>
        </p:nvSpPr>
        <p:spPr>
          <a:xfrm>
            <a:off x="6739128" y="2231136"/>
            <a:ext cx="1975104" cy="274320"/>
          </a:xfrm>
          <a:prstGeom prst="rect">
            <a:avLst/>
          </a:prstGeom>
          <a:noFill/>
          <a:ln/>
        </p:spPr>
        <p:txBody>
          <a:bodyPr wrap="square" lIns="0" tIns="0" rIns="0" bIns="0" rtlCol="0" anchor="ctr"/>
          <a:lstStyle/>
          <a:p>
            <a:pPr algn="ctr" indent="0" marL="0">
              <a:buNone/>
            </a:pPr>
            <a:r>
              <a:rPr lang="en-US" sz="850" i="1" dirty="0">
                <a:solidFill>
                  <a:srgbClr val="5C6B61"/>
                </a:solidFill>
                <a:latin typeface="Calibri" pitchFamily="34" charset="0"/>
                <a:ea typeface="Calibri" pitchFamily="34" charset="-122"/>
                <a:cs typeface="Calibri" pitchFamily="34" charset="-120"/>
              </a:rPr>
              <a:t>Enter date and detail…</a:t>
            </a:r>
            <a:endParaRPr lang="en-US" sz="850" dirty="0"/>
          </a:p>
        </p:txBody>
      </p:sp>
      <p:sp>
        <p:nvSpPr>
          <p:cNvPr id="18" name="Text 16"/>
          <p:cNvSpPr/>
          <p:nvPr/>
        </p:nvSpPr>
        <p:spPr>
          <a:xfrm>
            <a:off x="457200" y="2880360"/>
            <a:ext cx="8229600" cy="1463040"/>
          </a:xfrm>
          <a:prstGeom prst="roundRect">
            <a:avLst>
              <a:gd name="adj" fmla="val 4375"/>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Changes made along the way</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Changed the plan halfway through? Write it down, because adaptations are findings in themselves.</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19" name="Text 17"/>
          <p:cNvSpPr/>
          <p:nvPr/>
        </p:nvSpPr>
        <p:spPr>
          <a:xfrm>
            <a:off x="457200" y="4498848"/>
            <a:ext cx="8229600" cy="256032"/>
          </a:xfrm>
          <a:prstGeom prst="rect">
            <a:avLst/>
          </a:prstGeom>
          <a:noFill/>
          <a:ln/>
        </p:spPr>
        <p:txBody>
          <a:bodyPr wrap="square" lIns="0" tIns="0" rIns="0" bIns="0" rtlCol="0" anchor="ctr"/>
          <a:lstStyle/>
          <a:p>
            <a:pPr indent="0" marL="0">
              <a:buNone/>
            </a:pPr>
            <a:r>
              <a:rPr lang="en-US" sz="850" i="1" dirty="0">
                <a:solidFill>
                  <a:srgbClr val="4A5A52"/>
                </a:solidFill>
                <a:latin typeface="Calibri" pitchFamily="34" charset="0"/>
                <a:ea typeface="Calibri" pitchFamily="34" charset="-122"/>
                <a:cs typeface="Calibri" pitchFamily="34" charset="-120"/>
              </a:rPr>
              <a:t>Item 13a: show the initial steps of the intervention(s) and their evolution, including modifications made during the project.</a:t>
            </a:r>
            <a:endParaRPr lang="en-US" sz="850" dirty="0"/>
          </a:p>
        </p:txBody>
      </p:sp>
      <p:sp>
        <p:nvSpPr>
          <p:cNvPr id="21" name="Text 18"/>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22" name="Text 19"/>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457200" y="274320"/>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Key findings: process and outcome data</a:t>
            </a:r>
            <a:endParaRPr lang="en-US" sz="2200" dirty="0"/>
          </a:p>
        </p:txBody>
      </p:sp>
      <p:sp>
        <p:nvSpPr>
          <p:cNvPr id="3" name="Text 1"/>
          <p:cNvSpPr/>
          <p:nvPr/>
        </p:nvSpPr>
        <p:spPr>
          <a:xfrm>
            <a:off x="7757770" y="292608"/>
            <a:ext cx="92903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 13b</a:t>
            </a:r>
            <a:endParaRPr lang="en-US" sz="900" dirty="0"/>
          </a:p>
        </p:txBody>
      </p:sp>
      <p:sp>
        <p:nvSpPr>
          <p:cNvPr id="4" name="Text 2"/>
          <p:cNvSpPr/>
          <p:nvPr/>
        </p:nvSpPr>
        <p:spPr>
          <a:xfrm>
            <a:off x="457200" y="932688"/>
            <a:ext cx="5486400" cy="3246120"/>
          </a:xfrm>
          <a:prstGeom prst="rect">
            <a:avLst/>
          </a:prstGeom>
          <a:solidFill>
            <a:srgbClr val="F1F6F2"/>
          </a:solidFill>
          <a:ln w="12700">
            <a:solidFill>
              <a:srgbClr val="036E3A"/>
            </a:solidFill>
            <a:prstDash val="dash"/>
          </a:ln>
        </p:spPr>
        <p:txBody>
          <a:bodyPr wrap="square" lIns="228600" tIns="228600" rIns="228600" bIns="228600" rtlCol="0" anchor="ctr"/>
          <a:lstStyle/>
          <a:p>
            <a:pPr algn="ctr" indent="0" marL="0">
              <a:buNone/>
            </a:pPr>
            <a:r>
              <a:rPr lang="en-US" sz="1050" i="1" dirty="0">
                <a:solidFill>
                  <a:srgbClr val="5C6B61"/>
                </a:solidFill>
                <a:latin typeface="Calibri" pitchFamily="34" charset="0"/>
                <a:ea typeface="Calibri" pitchFamily="34" charset="-122"/>
                <a:cs typeface="Calibri" pitchFamily="34" charset="-120"/>
              </a:rPr>
              <a:t>Insert your run chart here: your measure over time,</a:t>
            </a:r>
            <a:endParaRPr lang="en-US" sz="1050" dirty="0"/>
          </a:p>
          <a:p>
            <a:pPr algn="ctr" indent="0" marL="0">
              <a:buNone/>
            </a:pPr>
            <a:r>
              <a:rPr lang="en-US" sz="1050" i="1" dirty="0">
                <a:solidFill>
                  <a:srgbClr val="5C6B61"/>
                </a:solidFill>
                <a:latin typeface="Calibri" pitchFamily="34" charset="0"/>
                <a:ea typeface="Calibri" pitchFamily="34" charset="-122"/>
                <a:cs typeface="Calibri" pitchFamily="34" charset="-120"/>
              </a:rPr>
              <a:t>with an arrow marking when you made your change.</a:t>
            </a:r>
            <a:endParaRPr lang="en-US" sz="1050" dirty="0"/>
          </a:p>
        </p:txBody>
      </p:sp>
      <p:sp>
        <p:nvSpPr>
          <p:cNvPr id="5" name="Text 3"/>
          <p:cNvSpPr/>
          <p:nvPr/>
        </p:nvSpPr>
        <p:spPr>
          <a:xfrm>
            <a:off x="6126480" y="932688"/>
            <a:ext cx="2560320" cy="1554480"/>
          </a:xfrm>
          <a:prstGeom prst="roundRect">
            <a:avLst>
              <a:gd name="adj" fmla="val 4118"/>
            </a:avLst>
          </a:prstGeom>
          <a:solidFill>
            <a:srgbClr val="F1F6F2"/>
          </a:solidFill>
          <a:ln/>
        </p:spPr>
        <p:txBody>
          <a:bodyPr wrap="square" lIns="114300" tIns="114300" rIns="114300" bIns="114300" rtlCol="0" anchor="t"/>
          <a:lstStyle/>
          <a:p>
            <a:pPr indent="0" marL="0">
              <a:spcAft>
                <a:spcPts val="400"/>
              </a:spcAft>
              <a:buNone/>
            </a:pPr>
            <a:r>
              <a:rPr lang="en-US" sz="1050" b="1" dirty="0">
                <a:solidFill>
                  <a:srgbClr val="036E3A"/>
                </a:solidFill>
                <a:latin typeface="Calibri" pitchFamily="34" charset="0"/>
                <a:ea typeface="Calibri" pitchFamily="34" charset="-122"/>
                <a:cs typeface="Calibri" pitchFamily="34" charset="-120"/>
              </a:rPr>
              <a:t>Headline result</a:t>
            </a:r>
            <a:endParaRPr lang="en-US" sz="1050" dirty="0"/>
          </a:p>
          <a:p>
            <a:pPr indent="0" marL="0">
              <a:spcAft>
                <a:spcPts val="400"/>
              </a:spcAft>
              <a:buNone/>
            </a:pPr>
            <a:r>
              <a:rPr lang="en-US" sz="850" dirty="0">
                <a:solidFill>
                  <a:srgbClr val="1B1B1B"/>
                </a:solidFill>
                <a:latin typeface="Calibri" pitchFamily="34" charset="0"/>
                <a:ea typeface="Calibri" pitchFamily="34" charset="-122"/>
                <a:cs typeface="Calibri" pitchFamily="34" charset="-120"/>
              </a:rPr>
              <a:t>Before vs after, against your aim, e.g. “60% → 85%”.</a:t>
            </a:r>
            <a:endParaRPr lang="en-US" sz="10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050" dirty="0"/>
          </a:p>
        </p:txBody>
      </p:sp>
      <p:sp>
        <p:nvSpPr>
          <p:cNvPr id="6" name="Text 4"/>
          <p:cNvSpPr/>
          <p:nvPr/>
        </p:nvSpPr>
        <p:spPr>
          <a:xfrm>
            <a:off x="6126480" y="2624328"/>
            <a:ext cx="2560320" cy="1554480"/>
          </a:xfrm>
          <a:prstGeom prst="roundRect">
            <a:avLst>
              <a:gd name="adj" fmla="val 4118"/>
            </a:avLst>
          </a:prstGeom>
          <a:solidFill>
            <a:srgbClr val="F1F6F2"/>
          </a:solidFill>
          <a:ln/>
        </p:spPr>
        <p:txBody>
          <a:bodyPr wrap="square" lIns="114300" tIns="114300" rIns="114300" bIns="114300" rtlCol="0" anchor="t"/>
          <a:lstStyle/>
          <a:p>
            <a:pPr indent="0" marL="0">
              <a:spcAft>
                <a:spcPts val="400"/>
              </a:spcAft>
              <a:buNone/>
            </a:pPr>
            <a:r>
              <a:rPr lang="en-US" sz="1050" b="1" dirty="0">
                <a:solidFill>
                  <a:srgbClr val="036E3A"/>
                </a:solidFill>
                <a:latin typeface="Calibri" pitchFamily="34" charset="0"/>
                <a:ea typeface="Calibri" pitchFamily="34" charset="-122"/>
                <a:cs typeface="Calibri" pitchFamily="34" charset="-120"/>
              </a:rPr>
              <a:t>Signals of change</a:t>
            </a:r>
            <a:endParaRPr lang="en-US" sz="1050" dirty="0"/>
          </a:p>
          <a:p>
            <a:pPr indent="0" marL="0">
              <a:spcAft>
                <a:spcPts val="300"/>
              </a:spcAft>
              <a:buNone/>
            </a:pPr>
            <a:r>
              <a:rPr lang="en-US" sz="850" dirty="0">
                <a:solidFill>
                  <a:srgbClr val="1B1B1B"/>
                </a:solidFill>
                <a:latin typeface="Calibri" pitchFamily="34" charset="0"/>
                <a:ea typeface="Calibri" pitchFamily="34" charset="-122"/>
                <a:cs typeface="Calibri" pitchFamily="34" charset="-120"/>
              </a:rPr>
              <a:t>Shift: 6+ points on the same side of the median.</a:t>
            </a:r>
            <a:endParaRPr lang="en-US" sz="1050" dirty="0"/>
          </a:p>
          <a:p>
            <a:pPr indent="0" marL="0">
              <a:buNone/>
            </a:pPr>
            <a:r>
              <a:rPr lang="en-US" sz="850" dirty="0">
                <a:solidFill>
                  <a:srgbClr val="1B1B1B"/>
                </a:solidFill>
                <a:latin typeface="Calibri" pitchFamily="34" charset="0"/>
                <a:ea typeface="Calibri" pitchFamily="34" charset="-122"/>
                <a:cs typeface="Calibri" pitchFamily="34" charset="-120"/>
              </a:rPr>
              <a:t>Trend: 5+ points all rising or falling.</a:t>
            </a:r>
            <a:endParaRPr lang="en-US" sz="1050" dirty="0"/>
          </a:p>
        </p:txBody>
      </p:sp>
      <p:sp>
        <p:nvSpPr>
          <p:cNvPr id="7" name="Text 5"/>
          <p:cNvSpPr/>
          <p:nvPr/>
        </p:nvSpPr>
        <p:spPr>
          <a:xfrm>
            <a:off x="457200" y="4343400"/>
            <a:ext cx="8229600" cy="256032"/>
          </a:xfrm>
          <a:prstGeom prst="rect">
            <a:avLst/>
          </a:prstGeom>
          <a:noFill/>
          <a:ln/>
        </p:spPr>
        <p:txBody>
          <a:bodyPr wrap="square" lIns="0" tIns="0" rIns="0" bIns="0" rtlCol="0" anchor="ctr"/>
          <a:lstStyle/>
          <a:p>
            <a:pPr indent="0" marL="0">
              <a:buNone/>
            </a:pPr>
            <a:r>
              <a:rPr lang="en-US" sz="850" i="1" dirty="0">
                <a:solidFill>
                  <a:srgbClr val="4A5A52"/>
                </a:solidFill>
                <a:latin typeface="Calibri" pitchFamily="34" charset="0"/>
                <a:ea typeface="Calibri" pitchFamily="34" charset="-122"/>
                <a:cs typeface="Calibri" pitchFamily="34" charset="-120"/>
              </a:rPr>
              <a:t>One message per slide. Missed the target? Show it anyway, because honest data is useful.</a:t>
            </a:r>
            <a:endParaRPr lang="en-US" sz="850" dirty="0"/>
          </a:p>
        </p:txBody>
      </p:sp>
      <p:sp>
        <p:nvSpPr>
          <p:cNvPr id="9" name="Text 6"/>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0" name="Text 7"/>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457200" y="274320"/>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Context and associations</a:t>
            </a:r>
            <a:endParaRPr lang="en-US" sz="2200" dirty="0"/>
          </a:p>
        </p:txBody>
      </p:sp>
      <p:sp>
        <p:nvSpPr>
          <p:cNvPr id="3" name="Text 1"/>
          <p:cNvSpPr/>
          <p:nvPr/>
        </p:nvSpPr>
        <p:spPr>
          <a:xfrm>
            <a:off x="7532827" y="292608"/>
            <a:ext cx="1153973"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ITEMS 13c to 13d</a:t>
            </a:r>
            <a:endParaRPr lang="en-US" sz="900" dirty="0"/>
          </a:p>
        </p:txBody>
      </p:sp>
      <p:sp>
        <p:nvSpPr>
          <p:cNvPr id="4" name="Text 2"/>
          <p:cNvSpPr/>
          <p:nvPr/>
        </p:nvSpPr>
        <p:spPr>
          <a:xfrm>
            <a:off x="457200" y="932688"/>
            <a:ext cx="4023360" cy="3291840"/>
          </a:xfrm>
          <a:prstGeom prst="roundRect">
            <a:avLst>
              <a:gd name="adj" fmla="val 1944"/>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Contextual interactions (13c)</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What helped or got in the way, such as a supportive ward sister, winter pressures or rota gaps?</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5" name="Text 3"/>
          <p:cNvSpPr/>
          <p:nvPr/>
        </p:nvSpPr>
        <p:spPr>
          <a:xfrm>
            <a:off x="4663440" y="932688"/>
            <a:ext cx="4023360" cy="3291840"/>
          </a:xfrm>
          <a:prstGeom prst="roundRect">
            <a:avLst>
              <a:gd name="adj" fmla="val 1944"/>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Observed associations (13d)</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What patterns did you notice? e.g. “scores dipped every weekend”.</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7" name="Text 4"/>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8" name="Text 5"/>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457200" y="274320"/>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Unintended consequences and missing data</a:t>
            </a:r>
            <a:endParaRPr lang="en-US" sz="2200" dirty="0"/>
          </a:p>
        </p:txBody>
      </p:sp>
      <p:sp>
        <p:nvSpPr>
          <p:cNvPr id="3" name="Text 1"/>
          <p:cNvSpPr/>
          <p:nvPr/>
        </p:nvSpPr>
        <p:spPr>
          <a:xfrm>
            <a:off x="7532827" y="292608"/>
            <a:ext cx="1153973"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ITEMS 13e to 13f</a:t>
            </a:r>
            <a:endParaRPr lang="en-US" sz="900" dirty="0"/>
          </a:p>
        </p:txBody>
      </p:sp>
      <p:sp>
        <p:nvSpPr>
          <p:cNvPr id="4" name="Text 2"/>
          <p:cNvSpPr/>
          <p:nvPr/>
        </p:nvSpPr>
        <p:spPr>
          <a:xfrm>
            <a:off x="457200" y="932688"/>
            <a:ext cx="4023360" cy="1700784"/>
          </a:xfrm>
          <a:prstGeom prst="roundRect">
            <a:avLst>
              <a:gd name="adj" fmla="val 3763"/>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Unexpected benefits</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Positive outcomes you did not anticipate in your original aims.</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5" name="Text 3"/>
          <p:cNvSpPr/>
          <p:nvPr/>
        </p:nvSpPr>
        <p:spPr>
          <a:xfrm>
            <a:off x="4663440" y="932688"/>
            <a:ext cx="4023360" cy="1700784"/>
          </a:xfrm>
          <a:prstGeom prst="roundRect">
            <a:avLst>
              <a:gd name="adj" fmla="val 3763"/>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Problems and failures</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Difficulties or negative consequences encountered along the way.</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6" name="Text 4"/>
          <p:cNvSpPr/>
          <p:nvPr/>
        </p:nvSpPr>
        <p:spPr>
          <a:xfrm>
            <a:off x="457200" y="2743200"/>
            <a:ext cx="4023360" cy="1700784"/>
          </a:xfrm>
          <a:prstGeom prst="roundRect">
            <a:avLst>
              <a:gd name="adj" fmla="val 3763"/>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Costs and resource impact</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Unexpected costs, time requirements or opportunity costs.</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7" name="Text 5"/>
          <p:cNvSpPr/>
          <p:nvPr/>
        </p:nvSpPr>
        <p:spPr>
          <a:xfrm>
            <a:off x="4663440" y="2743200"/>
            <a:ext cx="4023360" cy="1700784"/>
          </a:xfrm>
          <a:prstGeom prst="roundRect">
            <a:avLst>
              <a:gd name="adj" fmla="val 3763"/>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Missing data (13f)</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What you could not collect (e.g. night shifts), and whether it changes your conclusions.</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9" name="Text 6"/>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0" name="Text 7"/>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23D22"/>
        </a:solidFill>
      </p:bgPr>
    </p:bg>
    <p:spTree>
      <p:nvGrpSpPr>
        <p:cNvPr id="1" name=""/>
        <p:cNvGrpSpPr/>
        <p:nvPr/>
      </p:nvGrpSpPr>
      <p:grpSpPr>
        <a:xfrm>
          <a:off x="0" y="0"/>
          <a:ext cx="0" cy="0"/>
          <a:chOff x="0" y="0"/>
          <a:chExt cx="0" cy="0"/>
        </a:xfrm>
      </p:grpSpPr>
      <p:sp>
        <p:nvSpPr>
          <p:cNvPr id="2" name="Text 0"/>
          <p:cNvSpPr/>
          <p:nvPr/>
        </p:nvSpPr>
        <p:spPr>
          <a:xfrm>
            <a:off x="5120640" y="502920"/>
            <a:ext cx="3749040" cy="2377440"/>
          </a:xfrm>
          <a:prstGeom prst="rect">
            <a:avLst/>
          </a:prstGeom>
          <a:noFill/>
          <a:ln/>
        </p:spPr>
        <p:txBody>
          <a:bodyPr wrap="square" lIns="0" tIns="0" rIns="0" bIns="0" rtlCol="0" anchor="ctr"/>
          <a:lstStyle/>
          <a:p>
            <a:pPr algn="r" indent="0" marL="0">
              <a:buNone/>
            </a:pPr>
            <a:r>
              <a:rPr lang="en-US" sz="15000" b="1" dirty="0">
                <a:solidFill>
                  <a:srgbClr val="023D22"/>
                </a:solidFill>
                <a:latin typeface="Calibri" pitchFamily="34" charset="0"/>
                <a:ea typeface="Calibri" pitchFamily="34" charset="-122"/>
                <a:cs typeface="Calibri" pitchFamily="34" charset="-120"/>
              </a:rPr>
              <a:t>05</a:t>
            </a:r>
            <a:endParaRPr lang="en-US" sz="15000" dirty="0"/>
          </a:p>
        </p:txBody>
      </p:sp>
      <p:sp>
        <p:nvSpPr>
          <p:cNvPr id="3" name="Text 1"/>
          <p:cNvSpPr/>
          <p:nvPr/>
        </p:nvSpPr>
        <p:spPr>
          <a:xfrm>
            <a:off x="640080" y="1298448"/>
            <a:ext cx="6858000" cy="256032"/>
          </a:xfrm>
          <a:prstGeom prst="rect">
            <a:avLst/>
          </a:prstGeom>
          <a:noFill/>
          <a:ln/>
        </p:spPr>
        <p:txBody>
          <a:bodyPr wrap="square" lIns="0" tIns="0" rIns="0" bIns="0" rtlCol="0" anchor="ctr"/>
          <a:lstStyle/>
          <a:p>
            <a:pPr indent="0" marL="0">
              <a:buNone/>
            </a:pPr>
            <a:r>
              <a:rPr lang="en-US" sz="1050" b="1" spc="200" kern="0" dirty="0">
                <a:solidFill>
                  <a:srgbClr val="7DD08F"/>
                </a:solidFill>
                <a:latin typeface="Calibri" pitchFamily="34" charset="0"/>
                <a:ea typeface="Calibri" pitchFamily="34" charset="-122"/>
                <a:cs typeface="Calibri" pitchFamily="34" charset="-120"/>
              </a:rPr>
              <a:t>SECTION 5  ·  ITEMS 14 TO 17</a:t>
            </a:r>
            <a:endParaRPr lang="en-US" sz="1050" dirty="0"/>
          </a:p>
        </p:txBody>
      </p:sp>
      <p:sp>
        <p:nvSpPr>
          <p:cNvPr id="4" name="Text 2"/>
          <p:cNvSpPr/>
          <p:nvPr/>
        </p:nvSpPr>
        <p:spPr>
          <a:xfrm>
            <a:off x="640080" y="1609344"/>
            <a:ext cx="7498080" cy="77724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Discussion</a:t>
            </a:r>
            <a:endParaRPr lang="en-US" sz="4000" dirty="0"/>
          </a:p>
        </p:txBody>
      </p:sp>
      <p:sp>
        <p:nvSpPr>
          <p:cNvPr id="5" name="Text 3"/>
          <p:cNvSpPr/>
          <p:nvPr/>
        </p:nvSpPr>
        <p:spPr>
          <a:xfrm>
            <a:off x="640080" y="2450592"/>
            <a:ext cx="7498080" cy="365760"/>
          </a:xfrm>
          <a:prstGeom prst="rect">
            <a:avLst/>
          </a:prstGeom>
          <a:noFill/>
          <a:ln/>
        </p:spPr>
        <p:txBody>
          <a:bodyPr wrap="square" lIns="0" tIns="0" rIns="0" bIns="0" rtlCol="0" anchor="ctr"/>
          <a:lstStyle/>
          <a:p>
            <a:pPr indent="0" marL="0">
              <a:buNone/>
            </a:pPr>
            <a:r>
              <a:rPr lang="en-US" sz="1350" i="1" dirty="0">
                <a:solidFill>
                  <a:srgbClr val="E4F0E8"/>
                </a:solidFill>
                <a:latin typeface="Calibri" pitchFamily="34" charset="0"/>
                <a:ea typeface="Calibri" pitchFamily="34" charset="-122"/>
                <a:cs typeface="Calibri" pitchFamily="34" charset="-120"/>
              </a:rPr>
              <a:t>“What does it mean?”</a:t>
            </a:r>
            <a:endParaRPr lang="en-US" sz="1350" dirty="0"/>
          </a:p>
        </p:txBody>
      </p:sp>
      <p:sp>
        <p:nvSpPr>
          <p:cNvPr id="6" name="Text 4"/>
          <p:cNvSpPr/>
          <p:nvPr/>
        </p:nvSpPr>
        <p:spPr>
          <a:xfrm>
            <a:off x="640080" y="3310128"/>
            <a:ext cx="1141171" cy="347472"/>
          </a:xfrm>
          <a:prstGeom prst="roundRect">
            <a:avLst>
              <a:gd name="adj" fmla="val 47368"/>
            </a:avLst>
          </a:prstGeom>
          <a:solidFill>
            <a:srgbClr val="098040"/>
          </a:solidFill>
          <a:ln/>
        </p:spPr>
        <p:txBody>
          <a:bodyPr wrap="square" lIns="0" tIns="0" rIns="0" bIns="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14 · Summary</a:t>
            </a:r>
            <a:endParaRPr lang="en-US" sz="900" dirty="0"/>
          </a:p>
        </p:txBody>
      </p:sp>
      <p:sp>
        <p:nvSpPr>
          <p:cNvPr id="7" name="Text 5"/>
          <p:cNvSpPr/>
          <p:nvPr/>
        </p:nvSpPr>
        <p:spPr>
          <a:xfrm>
            <a:off x="1909267" y="3310128"/>
            <a:ext cx="1614830" cy="347472"/>
          </a:xfrm>
          <a:prstGeom prst="roundRect">
            <a:avLst>
              <a:gd name="adj" fmla="val 47368"/>
            </a:avLst>
          </a:prstGeom>
          <a:solidFill>
            <a:srgbClr val="098040"/>
          </a:solidFill>
          <a:ln/>
        </p:spPr>
        <p:txBody>
          <a:bodyPr wrap="square" lIns="0" tIns="0" rIns="0" bIns="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15 · Interpretation</a:t>
            </a:r>
            <a:endParaRPr lang="en-US" sz="900" dirty="0"/>
          </a:p>
        </p:txBody>
      </p:sp>
      <p:sp>
        <p:nvSpPr>
          <p:cNvPr id="8" name="Text 6"/>
          <p:cNvSpPr/>
          <p:nvPr/>
        </p:nvSpPr>
        <p:spPr>
          <a:xfrm>
            <a:off x="3652114" y="3310128"/>
            <a:ext cx="1411834" cy="347472"/>
          </a:xfrm>
          <a:prstGeom prst="roundRect">
            <a:avLst>
              <a:gd name="adj" fmla="val 47368"/>
            </a:avLst>
          </a:prstGeom>
          <a:solidFill>
            <a:srgbClr val="098040"/>
          </a:solidFill>
          <a:ln/>
        </p:spPr>
        <p:txBody>
          <a:bodyPr wrap="square" lIns="0" tIns="0" rIns="0" bIns="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16 · Limitations</a:t>
            </a:r>
            <a:endParaRPr lang="en-US" sz="900" dirty="0"/>
          </a:p>
        </p:txBody>
      </p:sp>
      <p:sp>
        <p:nvSpPr>
          <p:cNvPr id="9" name="Text 7"/>
          <p:cNvSpPr/>
          <p:nvPr/>
        </p:nvSpPr>
        <p:spPr>
          <a:xfrm>
            <a:off x="5191963" y="3310128"/>
            <a:ext cx="1411834" cy="347472"/>
          </a:xfrm>
          <a:prstGeom prst="roundRect">
            <a:avLst>
              <a:gd name="adj" fmla="val 47368"/>
            </a:avLst>
          </a:prstGeom>
          <a:solidFill>
            <a:srgbClr val="098040"/>
          </a:solidFill>
          <a:ln/>
        </p:spPr>
        <p:txBody>
          <a:bodyPr wrap="square" lIns="0" tIns="0" rIns="0" bIns="0" rtlCol="0" anchor="ctr"/>
          <a:lstStyle/>
          <a:p>
            <a:pPr algn="ctr" indent="0" marL="0">
              <a:buNone/>
            </a:pPr>
            <a:r>
              <a:rPr lang="en-US" sz="900" dirty="0">
                <a:solidFill>
                  <a:srgbClr val="FFFFFF"/>
                </a:solidFill>
                <a:latin typeface="Calibri" pitchFamily="34" charset="0"/>
                <a:ea typeface="Calibri" pitchFamily="34" charset="-122"/>
                <a:cs typeface="Calibri" pitchFamily="34" charset="-120"/>
              </a:rPr>
              <a:t>17 · Conclusions</a:t>
            </a:r>
            <a:endParaRPr lang="en-US" sz="900" dirty="0"/>
          </a:p>
        </p:txBody>
      </p:sp>
      <p:sp>
        <p:nvSpPr>
          <p:cNvPr id="10" name="Text 8"/>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7DD08F"/>
                </a:solidFill>
                <a:latin typeface="Calibri" pitchFamily="34" charset="0"/>
                <a:ea typeface="Calibri" pitchFamily="34" charset="-122"/>
                <a:cs typeface="Calibri" pitchFamily="34" charset="-120"/>
              </a:rPr>
              <a:t>Society for Acute Medicine  |  SAM QI kit · Step 5</a:t>
            </a:r>
            <a:endParaRPr lang="en-US" sz="750" dirty="0"/>
          </a:p>
        </p:txBody>
      </p:sp>
      <p:sp>
        <p:nvSpPr>
          <p:cNvPr id="11" name="Text 9"/>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BB8A6"/>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457200" y="274320"/>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Summary</a:t>
            </a:r>
            <a:endParaRPr lang="en-US" sz="2200" dirty="0"/>
          </a:p>
        </p:txBody>
      </p:sp>
      <p:sp>
        <p:nvSpPr>
          <p:cNvPr id="3" name="Text 1"/>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 14</a:t>
            </a:r>
            <a:endParaRPr lang="en-US" sz="900" dirty="0"/>
          </a:p>
        </p:txBody>
      </p:sp>
      <p:sp>
        <p:nvSpPr>
          <p:cNvPr id="4" name="Text 2"/>
          <p:cNvSpPr/>
          <p:nvPr/>
        </p:nvSpPr>
        <p:spPr>
          <a:xfrm>
            <a:off x="457200" y="932688"/>
            <a:ext cx="4892040" cy="3383280"/>
          </a:xfrm>
          <a:prstGeom prst="roundRect">
            <a:avLst>
              <a:gd name="adj" fmla="val 1892"/>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Key findings (14a)</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Your top 2 to 3 findings, each linked back to your aim.</a:t>
            </a:r>
            <a:endParaRPr lang="en-US" sz="1150" dirty="0"/>
          </a:p>
          <a:p>
            <a:pPr indent="0" marL="0">
              <a:spcBef>
                <a:spcPts val="300"/>
              </a:spcBef>
              <a:spcAft>
                <a:spcPts val="400"/>
              </a:spcAft>
              <a:buNone/>
            </a:pPr>
            <a:r>
              <a:rPr lang="en-US" sz="950" i="1" dirty="0">
                <a:solidFill>
                  <a:srgbClr val="5C6B61"/>
                </a:solidFill>
                <a:latin typeface="Calibri" pitchFamily="34" charset="0"/>
                <a:ea typeface="Calibri" pitchFamily="34" charset="-122"/>
                <a:cs typeface="Calibri" pitchFamily="34" charset="-120"/>
              </a:rPr>
              <a:t>1.  Enter…</a:t>
            </a:r>
            <a:endParaRPr lang="en-US" sz="1150" dirty="0"/>
          </a:p>
          <a:p>
            <a:pPr indent="0" marL="0">
              <a:spcAft>
                <a:spcPts val="400"/>
              </a:spcAft>
              <a:buNone/>
            </a:pPr>
            <a:r>
              <a:rPr lang="en-US" sz="950" i="1" dirty="0">
                <a:solidFill>
                  <a:srgbClr val="5C6B61"/>
                </a:solidFill>
                <a:latin typeface="Calibri" pitchFamily="34" charset="0"/>
                <a:ea typeface="Calibri" pitchFamily="34" charset="-122"/>
                <a:cs typeface="Calibri" pitchFamily="34" charset="-120"/>
              </a:rPr>
              <a:t>2.  Enter…</a:t>
            </a:r>
            <a:endParaRPr lang="en-US" sz="1150" dirty="0"/>
          </a:p>
          <a:p>
            <a:pPr indent="0" marL="0">
              <a:buNone/>
            </a:pPr>
            <a:r>
              <a:rPr lang="en-US" sz="950" i="1" dirty="0">
                <a:solidFill>
                  <a:srgbClr val="5C6B61"/>
                </a:solidFill>
                <a:latin typeface="Calibri" pitchFamily="34" charset="0"/>
                <a:ea typeface="Calibri" pitchFamily="34" charset="-122"/>
                <a:cs typeface="Calibri" pitchFamily="34" charset="-120"/>
              </a:rPr>
              <a:t>3.  Enter…</a:t>
            </a:r>
            <a:endParaRPr lang="en-US" sz="1150" dirty="0"/>
          </a:p>
        </p:txBody>
      </p:sp>
      <p:sp>
        <p:nvSpPr>
          <p:cNvPr id="5" name="Text 3"/>
          <p:cNvSpPr/>
          <p:nvPr/>
        </p:nvSpPr>
        <p:spPr>
          <a:xfrm>
            <a:off x="5504688" y="932688"/>
            <a:ext cx="3182112" cy="3383280"/>
          </a:xfrm>
          <a:prstGeom prst="roundRect">
            <a:avLst>
              <a:gd name="adj" fmla="val 2011"/>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Project strengths (14b)</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What made it work: a keen team, a simple change, regular measurement?</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7" name="Text 4"/>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8" name="Text 5"/>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COMPLETE THE PANELS RELEVANT TO YOUR PROJECT</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Interpretation</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 15</a:t>
            </a:r>
            <a:endParaRPr lang="en-US" sz="900" dirty="0"/>
          </a:p>
        </p:txBody>
      </p:sp>
      <p:sp>
        <p:nvSpPr>
          <p:cNvPr id="5" name="Text 3"/>
          <p:cNvSpPr/>
          <p:nvPr/>
        </p:nvSpPr>
        <p:spPr>
          <a:xfrm>
            <a:off x="457200" y="932688"/>
            <a:ext cx="2624328" cy="1572768"/>
          </a:xfrm>
          <a:prstGeom prst="roundRect">
            <a:avLst>
              <a:gd name="adj" fmla="val 4070"/>
            </a:avLst>
          </a:prstGeom>
          <a:solidFill>
            <a:srgbClr val="F1F6F2"/>
          </a:solidFill>
          <a:ln/>
        </p:spPr>
        <p:txBody>
          <a:bodyPr wrap="square" lIns="114300" tIns="114300" rIns="114300" bIns="114300" rtlCol="0" anchor="t"/>
          <a:lstStyle/>
          <a:p>
            <a:pPr indent="0" marL="0">
              <a:spcAft>
                <a:spcPts val="400"/>
              </a:spcAft>
              <a:buNone/>
            </a:pPr>
            <a:r>
              <a:rPr lang="en-US" sz="1050" b="1" dirty="0">
                <a:solidFill>
                  <a:srgbClr val="036E3A"/>
                </a:solidFill>
                <a:latin typeface="Calibri" pitchFamily="34" charset="0"/>
                <a:ea typeface="Calibri" pitchFamily="34" charset="-122"/>
                <a:cs typeface="Calibri" pitchFamily="34" charset="-120"/>
              </a:rPr>
              <a:t>Why it worked (or did not)</a:t>
            </a:r>
            <a:endParaRPr lang="en-US" sz="1050" dirty="0"/>
          </a:p>
          <a:p>
            <a:pPr indent="0" marL="0">
              <a:buNone/>
            </a:pPr>
            <a:r>
              <a:rPr lang="en-US" sz="850" dirty="0">
                <a:solidFill>
                  <a:srgbClr val="1B1B1B"/>
                </a:solidFill>
                <a:latin typeface="Calibri" pitchFamily="34" charset="0"/>
                <a:ea typeface="Calibri" pitchFamily="34" charset="-122"/>
                <a:cs typeface="Calibri" pitchFamily="34" charset="-120"/>
              </a:rPr>
              <a:t>Your best explanation in plain words: what actually drove the change?</a:t>
            </a:r>
            <a:endParaRPr lang="en-US" sz="1050" dirty="0"/>
          </a:p>
        </p:txBody>
      </p:sp>
      <p:sp>
        <p:nvSpPr>
          <p:cNvPr id="6" name="Text 4"/>
          <p:cNvSpPr/>
          <p:nvPr/>
        </p:nvSpPr>
        <p:spPr>
          <a:xfrm>
            <a:off x="3259836" y="932688"/>
            <a:ext cx="2624328" cy="1572768"/>
          </a:xfrm>
          <a:prstGeom prst="roundRect">
            <a:avLst>
              <a:gd name="adj" fmla="val 4070"/>
            </a:avLst>
          </a:prstGeom>
          <a:solidFill>
            <a:srgbClr val="F1F6F2"/>
          </a:solidFill>
          <a:ln/>
        </p:spPr>
        <p:txBody>
          <a:bodyPr wrap="square" lIns="114300" tIns="114300" rIns="114300" bIns="114300" rtlCol="0" anchor="t"/>
          <a:lstStyle/>
          <a:p>
            <a:pPr indent="0" marL="0">
              <a:spcAft>
                <a:spcPts val="400"/>
              </a:spcAft>
              <a:buNone/>
            </a:pPr>
            <a:r>
              <a:rPr lang="en-US" sz="1050" b="1" dirty="0">
                <a:solidFill>
                  <a:srgbClr val="036E3A"/>
                </a:solidFill>
                <a:latin typeface="Calibri" pitchFamily="34" charset="0"/>
                <a:ea typeface="Calibri" pitchFamily="34" charset="-122"/>
                <a:cs typeface="Calibri" pitchFamily="34" charset="-120"/>
              </a:rPr>
              <a:t>Comparison with others</a:t>
            </a:r>
            <a:endParaRPr lang="en-US" sz="1050" dirty="0"/>
          </a:p>
          <a:p>
            <a:pPr indent="0" marL="0">
              <a:buNone/>
            </a:pPr>
            <a:r>
              <a:rPr lang="en-US" sz="850" dirty="0">
                <a:solidFill>
                  <a:srgbClr val="1B1B1B"/>
                </a:solidFill>
                <a:latin typeface="Calibri" pitchFamily="34" charset="0"/>
                <a:ea typeface="Calibri" pitchFamily="34" charset="-122"/>
                <a:cs typeface="Calibri" pitchFamily="34" charset="-120"/>
              </a:rPr>
              <a:t>How do your results compare with the guideline or projects from Item 4?</a:t>
            </a:r>
            <a:endParaRPr lang="en-US" sz="1050" dirty="0"/>
          </a:p>
        </p:txBody>
      </p:sp>
      <p:sp>
        <p:nvSpPr>
          <p:cNvPr id="7" name="Text 5"/>
          <p:cNvSpPr/>
          <p:nvPr/>
        </p:nvSpPr>
        <p:spPr>
          <a:xfrm>
            <a:off x="6062472" y="932688"/>
            <a:ext cx="2624328" cy="1572768"/>
          </a:xfrm>
          <a:prstGeom prst="roundRect">
            <a:avLst>
              <a:gd name="adj" fmla="val 4070"/>
            </a:avLst>
          </a:prstGeom>
          <a:solidFill>
            <a:srgbClr val="F1F6F2"/>
          </a:solidFill>
          <a:ln/>
        </p:spPr>
        <p:txBody>
          <a:bodyPr wrap="square" lIns="114300" tIns="114300" rIns="114300" bIns="114300" rtlCol="0" anchor="t"/>
          <a:lstStyle/>
          <a:p>
            <a:pPr indent="0" marL="0">
              <a:spcAft>
                <a:spcPts val="400"/>
              </a:spcAft>
              <a:buNone/>
            </a:pPr>
            <a:r>
              <a:rPr lang="en-US" sz="1050" b="1" dirty="0">
                <a:solidFill>
                  <a:srgbClr val="036E3A"/>
                </a:solidFill>
                <a:latin typeface="Calibri" pitchFamily="34" charset="0"/>
                <a:ea typeface="Calibri" pitchFamily="34" charset="-122"/>
                <a:cs typeface="Calibri" pitchFamily="34" charset="-120"/>
              </a:rPr>
              <a:t>Impact on people</a:t>
            </a:r>
            <a:endParaRPr lang="en-US" sz="1050" dirty="0"/>
          </a:p>
          <a:p>
            <a:pPr indent="0" marL="0">
              <a:buNone/>
            </a:pPr>
            <a:r>
              <a:rPr lang="en-US" sz="850" dirty="0">
                <a:solidFill>
                  <a:srgbClr val="1B1B1B"/>
                </a:solidFill>
                <a:latin typeface="Calibri" pitchFamily="34" charset="0"/>
                <a:ea typeface="Calibri" pitchFamily="34" charset="-122"/>
                <a:cs typeface="Calibri" pitchFamily="34" charset="-120"/>
              </a:rPr>
              <a:t>Effects on patients and staff, including workload.</a:t>
            </a:r>
            <a:endParaRPr lang="en-US" sz="1050" dirty="0"/>
          </a:p>
        </p:txBody>
      </p:sp>
      <p:sp>
        <p:nvSpPr>
          <p:cNvPr id="8" name="Text 6"/>
          <p:cNvSpPr/>
          <p:nvPr/>
        </p:nvSpPr>
        <p:spPr>
          <a:xfrm>
            <a:off x="457200" y="2651760"/>
            <a:ext cx="4023360" cy="1572768"/>
          </a:xfrm>
          <a:prstGeom prst="roundRect">
            <a:avLst>
              <a:gd name="adj" fmla="val 4070"/>
            </a:avLst>
          </a:prstGeom>
          <a:solidFill>
            <a:srgbClr val="F1F6F2"/>
          </a:solidFill>
          <a:ln/>
        </p:spPr>
        <p:txBody>
          <a:bodyPr wrap="square" lIns="114300" tIns="114300" rIns="114300" bIns="114300" rtlCol="0" anchor="t"/>
          <a:lstStyle/>
          <a:p>
            <a:pPr indent="0" marL="0">
              <a:spcAft>
                <a:spcPts val="400"/>
              </a:spcAft>
              <a:buNone/>
            </a:pPr>
            <a:r>
              <a:rPr lang="en-US" sz="1050" b="1" dirty="0">
                <a:solidFill>
                  <a:srgbClr val="036E3A"/>
                </a:solidFill>
                <a:latin typeface="Calibri" pitchFamily="34" charset="0"/>
                <a:ea typeface="Calibri" pitchFamily="34" charset="-122"/>
                <a:cs typeface="Calibri" pitchFamily="34" charset="-120"/>
              </a:rPr>
              <a:t>Observed vs anticipated</a:t>
            </a:r>
            <a:endParaRPr lang="en-US" sz="1050" dirty="0"/>
          </a:p>
          <a:p>
            <a:pPr indent="0" marL="0">
              <a:buNone/>
            </a:pPr>
            <a:r>
              <a:rPr lang="en-US" sz="850" dirty="0">
                <a:solidFill>
                  <a:srgbClr val="1B1B1B"/>
                </a:solidFill>
                <a:latin typeface="Calibri" pitchFamily="34" charset="0"/>
                <a:ea typeface="Calibri" pitchFamily="34" charset="-122"/>
                <a:cs typeface="Calibri" pitchFamily="34" charset="-120"/>
              </a:rPr>
              <a:t>If results differed from hopes, what got in the way: context, time, uptake?</a:t>
            </a:r>
            <a:endParaRPr lang="en-US" sz="1050" dirty="0"/>
          </a:p>
        </p:txBody>
      </p:sp>
      <p:sp>
        <p:nvSpPr>
          <p:cNvPr id="9" name="Text 7"/>
          <p:cNvSpPr/>
          <p:nvPr/>
        </p:nvSpPr>
        <p:spPr>
          <a:xfrm>
            <a:off x="4663440" y="2651760"/>
            <a:ext cx="4023360" cy="1572768"/>
          </a:xfrm>
          <a:prstGeom prst="roundRect">
            <a:avLst>
              <a:gd name="adj" fmla="val 4070"/>
            </a:avLst>
          </a:prstGeom>
          <a:solidFill>
            <a:srgbClr val="F1F6F2"/>
          </a:solidFill>
          <a:ln/>
        </p:spPr>
        <p:txBody>
          <a:bodyPr wrap="square" lIns="114300" tIns="114300" rIns="114300" bIns="114300" rtlCol="0" anchor="t"/>
          <a:lstStyle/>
          <a:p>
            <a:pPr indent="0" marL="0">
              <a:spcAft>
                <a:spcPts val="400"/>
              </a:spcAft>
              <a:buNone/>
            </a:pPr>
            <a:r>
              <a:rPr lang="en-US" sz="1050" b="1" dirty="0">
                <a:solidFill>
                  <a:srgbClr val="036E3A"/>
                </a:solidFill>
                <a:latin typeface="Calibri" pitchFamily="34" charset="0"/>
                <a:ea typeface="Calibri" pitchFamily="34" charset="-122"/>
                <a:cs typeface="Calibri" pitchFamily="34" charset="-120"/>
              </a:rPr>
              <a:t>Costs and trade-offs</a:t>
            </a:r>
            <a:endParaRPr lang="en-US" sz="1050" dirty="0"/>
          </a:p>
          <a:p>
            <a:pPr indent="0" marL="0">
              <a:buNone/>
            </a:pPr>
            <a:r>
              <a:rPr lang="en-US" sz="850" dirty="0">
                <a:solidFill>
                  <a:srgbClr val="1B1B1B"/>
                </a:solidFill>
                <a:latin typeface="Calibri" pitchFamily="34" charset="0"/>
                <a:ea typeface="Calibri" pitchFamily="34" charset="-122"/>
                <a:cs typeface="Calibri" pitchFamily="34" charset="-120"/>
              </a:rPr>
              <a:t>What did it cost in time or money, and what did the team give up to do it?</a:t>
            </a:r>
            <a:endParaRPr lang="en-US" sz="1050" dirty="0"/>
          </a:p>
        </p:txBody>
      </p:sp>
      <p:sp>
        <p:nvSpPr>
          <p:cNvPr id="11" name="Text 8"/>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2" name="Text 9"/>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457200" y="274320"/>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Limitations</a:t>
            </a:r>
            <a:endParaRPr lang="en-US" sz="2200" dirty="0"/>
          </a:p>
        </p:txBody>
      </p:sp>
      <p:sp>
        <p:nvSpPr>
          <p:cNvPr id="3" name="Text 1"/>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 16</a:t>
            </a:r>
            <a:endParaRPr lang="en-US" sz="900" dirty="0"/>
          </a:p>
        </p:txBody>
      </p:sp>
      <p:sp>
        <p:nvSpPr>
          <p:cNvPr id="4" name="Text 2"/>
          <p:cNvSpPr/>
          <p:nvPr/>
        </p:nvSpPr>
        <p:spPr>
          <a:xfrm>
            <a:off x="457200" y="932688"/>
            <a:ext cx="2624328" cy="3200400"/>
          </a:xfrm>
          <a:prstGeom prst="roundRect">
            <a:avLst>
              <a:gd name="adj" fmla="val 2439"/>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Small and local</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Small numbers, one ward and a short timeframe are the usual (and acceptable) limits of a first QIP.</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5" name="Text 3"/>
          <p:cNvSpPr/>
          <p:nvPr/>
        </p:nvSpPr>
        <p:spPr>
          <a:xfrm>
            <a:off x="3259836" y="932688"/>
            <a:ext cx="2624328" cy="3200400"/>
          </a:xfrm>
          <a:prstGeom prst="roundRect">
            <a:avLst>
              <a:gd name="adj" fmla="val 2439"/>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Other explanations</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Anything else that could explain the change, such as the season, staffing or another initiative.</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6" name="Text 4"/>
          <p:cNvSpPr/>
          <p:nvPr/>
        </p:nvSpPr>
        <p:spPr>
          <a:xfrm>
            <a:off x="6062472" y="932688"/>
            <a:ext cx="2624328" cy="3200400"/>
          </a:xfrm>
          <a:prstGeom prst="roundRect">
            <a:avLst>
              <a:gd name="adj" fmla="val 2439"/>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What you did about it</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How you reduced each limitation, and what remained. Naming them adds credibility.</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8" name="Text 5"/>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9" name="Text 6"/>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457200" y="274320"/>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Conclusions</a:t>
            </a:r>
            <a:endParaRPr lang="en-US" sz="2200" dirty="0"/>
          </a:p>
        </p:txBody>
      </p:sp>
      <p:sp>
        <p:nvSpPr>
          <p:cNvPr id="3" name="Text 1"/>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 17</a:t>
            </a:r>
            <a:endParaRPr lang="en-US" sz="900" dirty="0"/>
          </a:p>
        </p:txBody>
      </p:sp>
      <p:sp>
        <p:nvSpPr>
          <p:cNvPr id="4" name="Text 2"/>
          <p:cNvSpPr/>
          <p:nvPr/>
        </p:nvSpPr>
        <p:spPr>
          <a:xfrm>
            <a:off x="457200" y="932688"/>
            <a:ext cx="2487168" cy="1700784"/>
          </a:xfrm>
          <a:prstGeom prst="roundRect">
            <a:avLst>
              <a:gd name="adj" fmla="val 3763"/>
            </a:avLst>
          </a:prstGeom>
          <a:solidFill>
            <a:srgbClr val="F1F6F2"/>
          </a:solidFill>
          <a:ln/>
        </p:spPr>
        <p:txBody>
          <a:bodyPr wrap="square" lIns="114300" tIns="114300" rIns="114300" bIns="114300" rtlCol="0" anchor="t"/>
          <a:lstStyle/>
          <a:p>
            <a:pPr indent="0" marL="0">
              <a:spcAft>
                <a:spcPts val="400"/>
              </a:spcAft>
              <a:buNone/>
            </a:pPr>
            <a:r>
              <a:rPr lang="en-US" sz="1050" b="1" dirty="0">
                <a:solidFill>
                  <a:srgbClr val="036E3A"/>
                </a:solidFill>
                <a:latin typeface="Calibri" pitchFamily="34" charset="0"/>
                <a:ea typeface="Calibri" pitchFamily="34" charset="-122"/>
                <a:cs typeface="Calibri" pitchFamily="34" charset="-120"/>
              </a:rPr>
              <a:t>Usefulness</a:t>
            </a:r>
            <a:endParaRPr lang="en-US" sz="1050" dirty="0"/>
          </a:p>
          <a:p>
            <a:pPr indent="0" marL="0">
              <a:spcAft>
                <a:spcPts val="400"/>
              </a:spcAft>
              <a:buNone/>
            </a:pPr>
            <a:r>
              <a:rPr lang="en-US" sz="850" dirty="0">
                <a:solidFill>
                  <a:srgbClr val="1B1B1B"/>
                </a:solidFill>
                <a:latin typeface="Calibri" pitchFamily="34" charset="0"/>
                <a:ea typeface="Calibri" pitchFamily="34" charset="-122"/>
                <a:cs typeface="Calibri" pitchFamily="34" charset="-120"/>
              </a:rPr>
              <a:t>What practical value does this offer, here and on similar wards?</a:t>
            </a:r>
            <a:endParaRPr lang="en-US" sz="10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050" dirty="0"/>
          </a:p>
        </p:txBody>
      </p:sp>
      <p:sp>
        <p:nvSpPr>
          <p:cNvPr id="5" name="Text 3"/>
          <p:cNvSpPr/>
          <p:nvPr/>
        </p:nvSpPr>
        <p:spPr>
          <a:xfrm>
            <a:off x="3090672" y="932688"/>
            <a:ext cx="2487168" cy="1700784"/>
          </a:xfrm>
          <a:prstGeom prst="roundRect">
            <a:avLst>
              <a:gd name="adj" fmla="val 3763"/>
            </a:avLst>
          </a:prstGeom>
          <a:solidFill>
            <a:srgbClr val="F1F6F2"/>
          </a:solidFill>
          <a:ln/>
        </p:spPr>
        <p:txBody>
          <a:bodyPr wrap="square" lIns="114300" tIns="114300" rIns="114300" bIns="114300" rtlCol="0" anchor="t"/>
          <a:lstStyle/>
          <a:p>
            <a:pPr indent="0" marL="0">
              <a:spcAft>
                <a:spcPts val="400"/>
              </a:spcAft>
              <a:buNone/>
            </a:pPr>
            <a:r>
              <a:rPr lang="en-US" sz="1050" b="1" dirty="0">
                <a:solidFill>
                  <a:srgbClr val="036E3A"/>
                </a:solidFill>
                <a:latin typeface="Calibri" pitchFamily="34" charset="0"/>
                <a:ea typeface="Calibri" pitchFamily="34" charset="-122"/>
                <a:cs typeface="Calibri" pitchFamily="34" charset="-120"/>
              </a:rPr>
              <a:t>Sustainability</a:t>
            </a:r>
            <a:endParaRPr lang="en-US" sz="1050" dirty="0"/>
          </a:p>
          <a:p>
            <a:pPr indent="0" marL="0">
              <a:spcAft>
                <a:spcPts val="400"/>
              </a:spcAft>
              <a:buNone/>
            </a:pPr>
            <a:r>
              <a:rPr lang="en-US" sz="850" dirty="0">
                <a:solidFill>
                  <a:srgbClr val="1B1B1B"/>
                </a:solidFill>
                <a:latin typeface="Calibri" pitchFamily="34" charset="0"/>
                <a:ea typeface="Calibri" pitchFamily="34" charset="-122"/>
                <a:cs typeface="Calibri" pitchFamily="34" charset="-120"/>
              </a:rPr>
              <a:t>Who owns it after you rotate, and when is it re-checked?</a:t>
            </a:r>
            <a:endParaRPr lang="en-US" sz="10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050" dirty="0"/>
          </a:p>
        </p:txBody>
      </p:sp>
      <p:sp>
        <p:nvSpPr>
          <p:cNvPr id="6" name="Text 4"/>
          <p:cNvSpPr/>
          <p:nvPr/>
        </p:nvSpPr>
        <p:spPr>
          <a:xfrm>
            <a:off x="457200" y="2743200"/>
            <a:ext cx="2487168" cy="1700784"/>
          </a:xfrm>
          <a:prstGeom prst="roundRect">
            <a:avLst>
              <a:gd name="adj" fmla="val 3763"/>
            </a:avLst>
          </a:prstGeom>
          <a:solidFill>
            <a:srgbClr val="F1F6F2"/>
          </a:solidFill>
          <a:ln/>
        </p:spPr>
        <p:txBody>
          <a:bodyPr wrap="square" lIns="114300" tIns="114300" rIns="114300" bIns="114300" rtlCol="0" anchor="t"/>
          <a:lstStyle/>
          <a:p>
            <a:pPr indent="0" marL="0">
              <a:spcAft>
                <a:spcPts val="400"/>
              </a:spcAft>
              <a:buNone/>
            </a:pPr>
            <a:r>
              <a:rPr lang="en-US" sz="1050" b="1" dirty="0">
                <a:solidFill>
                  <a:srgbClr val="036E3A"/>
                </a:solidFill>
                <a:latin typeface="Calibri" pitchFamily="34" charset="0"/>
                <a:ea typeface="Calibri" pitchFamily="34" charset="-122"/>
                <a:cs typeface="Calibri" pitchFamily="34" charset="-120"/>
              </a:rPr>
              <a:t>Potential for spread</a:t>
            </a:r>
            <a:endParaRPr lang="en-US" sz="1050" dirty="0"/>
          </a:p>
          <a:p>
            <a:pPr indent="0" marL="0">
              <a:spcAft>
                <a:spcPts val="400"/>
              </a:spcAft>
              <a:buNone/>
            </a:pPr>
            <a:r>
              <a:rPr lang="en-US" sz="850" dirty="0">
                <a:solidFill>
                  <a:srgbClr val="1B1B1B"/>
                </a:solidFill>
                <a:latin typeface="Calibri" pitchFamily="34" charset="0"/>
                <a:ea typeface="Calibri" pitchFamily="34" charset="-122"/>
                <a:cs typeface="Calibri" pitchFamily="34" charset="-120"/>
              </a:rPr>
              <a:t>Could another ward copy it? What would they need?</a:t>
            </a:r>
            <a:endParaRPr lang="en-US" sz="10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050" dirty="0"/>
          </a:p>
        </p:txBody>
      </p:sp>
      <p:sp>
        <p:nvSpPr>
          <p:cNvPr id="7" name="Text 5"/>
          <p:cNvSpPr/>
          <p:nvPr/>
        </p:nvSpPr>
        <p:spPr>
          <a:xfrm>
            <a:off x="3090672" y="2743200"/>
            <a:ext cx="2487168" cy="1700784"/>
          </a:xfrm>
          <a:prstGeom prst="roundRect">
            <a:avLst>
              <a:gd name="adj" fmla="val 3763"/>
            </a:avLst>
          </a:prstGeom>
          <a:solidFill>
            <a:srgbClr val="F1F6F2"/>
          </a:solidFill>
          <a:ln/>
        </p:spPr>
        <p:txBody>
          <a:bodyPr wrap="square" lIns="114300" tIns="114300" rIns="114300" bIns="114300" rtlCol="0" anchor="t"/>
          <a:lstStyle/>
          <a:p>
            <a:pPr indent="0" marL="0">
              <a:spcAft>
                <a:spcPts val="400"/>
              </a:spcAft>
              <a:buNone/>
            </a:pPr>
            <a:r>
              <a:rPr lang="en-US" sz="1050" b="1" dirty="0">
                <a:solidFill>
                  <a:srgbClr val="036E3A"/>
                </a:solidFill>
                <a:latin typeface="Calibri" pitchFamily="34" charset="0"/>
                <a:ea typeface="Calibri" pitchFamily="34" charset="-122"/>
                <a:cs typeface="Calibri" pitchFamily="34" charset="-120"/>
              </a:rPr>
              <a:t>Implications</a:t>
            </a:r>
            <a:endParaRPr lang="en-US" sz="1050" dirty="0"/>
          </a:p>
          <a:p>
            <a:pPr indent="0" marL="0">
              <a:spcAft>
                <a:spcPts val="400"/>
              </a:spcAft>
              <a:buNone/>
            </a:pPr>
            <a:r>
              <a:rPr lang="en-US" sz="850" dirty="0">
                <a:solidFill>
                  <a:srgbClr val="1B1B1B"/>
                </a:solidFill>
                <a:latin typeface="Calibri" pitchFamily="34" charset="0"/>
                <a:ea typeface="Calibri" pitchFamily="34" charset="-122"/>
                <a:cs typeface="Calibri" pitchFamily="34" charset="-120"/>
              </a:rPr>
              <a:t>What should change in everyday practice from Monday?</a:t>
            </a:r>
            <a:endParaRPr lang="en-US" sz="10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050" dirty="0"/>
          </a:p>
        </p:txBody>
      </p:sp>
      <p:sp>
        <p:nvSpPr>
          <p:cNvPr id="8" name="Text 6"/>
          <p:cNvSpPr/>
          <p:nvPr/>
        </p:nvSpPr>
        <p:spPr>
          <a:xfrm>
            <a:off x="5760720" y="932688"/>
            <a:ext cx="2926080" cy="3511296"/>
          </a:xfrm>
          <a:prstGeom prst="roundRect">
            <a:avLst>
              <a:gd name="adj" fmla="val 2188"/>
            </a:avLst>
          </a:prstGeom>
          <a:solidFill>
            <a:srgbClr val="DCEFE3"/>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Suggested next steps (17e)</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The next PDSA cycle, even if someone else runs it.</a:t>
            </a:r>
            <a:endParaRPr lang="en-US" sz="1150" dirty="0"/>
          </a:p>
          <a:p>
            <a:pPr indent="0" marL="0">
              <a:spcBef>
                <a:spcPts val="300"/>
              </a:spcBef>
              <a:spcAft>
                <a:spcPts val="400"/>
              </a:spcAft>
              <a:buNone/>
            </a:pPr>
            <a:r>
              <a:rPr lang="en-US" sz="950" i="1" dirty="0">
                <a:solidFill>
                  <a:srgbClr val="5C6B61"/>
                </a:solidFill>
                <a:latin typeface="Calibri" pitchFamily="34" charset="0"/>
                <a:ea typeface="Calibri" pitchFamily="34" charset="-122"/>
                <a:cs typeface="Calibri" pitchFamily="34" charset="-120"/>
              </a:rPr>
              <a:t>1.  Enter…</a:t>
            </a:r>
            <a:endParaRPr lang="en-US" sz="1150" dirty="0"/>
          </a:p>
          <a:p>
            <a:pPr indent="0" marL="0">
              <a:spcAft>
                <a:spcPts val="400"/>
              </a:spcAft>
              <a:buNone/>
            </a:pPr>
            <a:r>
              <a:rPr lang="en-US" sz="950" i="1" dirty="0">
                <a:solidFill>
                  <a:srgbClr val="5C6B61"/>
                </a:solidFill>
                <a:latin typeface="Calibri" pitchFamily="34" charset="0"/>
                <a:ea typeface="Calibri" pitchFamily="34" charset="-122"/>
                <a:cs typeface="Calibri" pitchFamily="34" charset="-120"/>
              </a:rPr>
              <a:t>2.  Enter…</a:t>
            </a:r>
            <a:endParaRPr lang="en-US" sz="1150" dirty="0"/>
          </a:p>
          <a:p>
            <a:pPr indent="0" marL="0">
              <a:buNone/>
            </a:pPr>
            <a:r>
              <a:rPr lang="en-US" sz="950" i="1" dirty="0">
                <a:solidFill>
                  <a:srgbClr val="5C6B61"/>
                </a:solidFill>
                <a:latin typeface="Calibri" pitchFamily="34" charset="0"/>
                <a:ea typeface="Calibri" pitchFamily="34" charset="-122"/>
                <a:cs typeface="Calibri" pitchFamily="34" charset="-120"/>
              </a:rPr>
              <a:t>3.  Enter…</a:t>
            </a:r>
            <a:endParaRPr lang="en-US" sz="1150" dirty="0"/>
          </a:p>
        </p:txBody>
      </p:sp>
      <p:sp>
        <p:nvSpPr>
          <p:cNvPr id="10" name="Text 7"/>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1" name="Text 8"/>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OTHER INFORMATION</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Funding and support</a:t>
            </a:r>
            <a:endParaRPr lang="en-US" sz="2200" dirty="0"/>
          </a:p>
        </p:txBody>
      </p:sp>
      <p:sp>
        <p:nvSpPr>
          <p:cNvPr id="4" name="Text 2"/>
          <p:cNvSpPr/>
          <p:nvPr/>
        </p:nvSpPr>
        <p:spPr>
          <a:xfrm>
            <a:off x="7832750" y="292608"/>
            <a:ext cx="854050" cy="310896"/>
          </a:xfrm>
          <a:prstGeom prst="roundRect">
            <a:avLst>
              <a:gd name="adj" fmla="val 47059"/>
            </a:avLst>
          </a:prstGeom>
          <a:solidFill>
            <a:srgbClr val="036E3A"/>
          </a:solidFill>
          <a:ln/>
        </p:spPr>
        <p:txBody>
          <a:bodyPr wrap="square" lIns="0" tIns="0" rIns="0" bIns="0" rtlCol="0" anchor="ctr"/>
          <a:lstStyle/>
          <a:p>
            <a:pPr algn="ctr" indent="0" marL="0">
              <a:buNone/>
            </a:pPr>
            <a:r>
              <a:rPr lang="en-US" sz="900" b="1" spc="50" kern="0" dirty="0">
                <a:solidFill>
                  <a:srgbClr val="FFFFFF"/>
                </a:solidFill>
                <a:latin typeface="Calibri" pitchFamily="34" charset="0"/>
                <a:ea typeface="Calibri" pitchFamily="34" charset="-122"/>
                <a:cs typeface="Calibri" pitchFamily="34" charset="-120"/>
              </a:rPr>
              <a:t>ITEM 18</a:t>
            </a:r>
            <a:endParaRPr lang="en-US" sz="900" dirty="0"/>
          </a:p>
        </p:txBody>
      </p:sp>
      <p:sp>
        <p:nvSpPr>
          <p:cNvPr id="5" name="Text 3"/>
          <p:cNvSpPr/>
          <p:nvPr/>
        </p:nvSpPr>
        <p:spPr>
          <a:xfrm>
            <a:off x="457200" y="932688"/>
            <a:ext cx="2624328" cy="3108960"/>
          </a:xfrm>
          <a:prstGeom prst="roundRect">
            <a:avLst>
              <a:gd name="adj" fmla="val 2439"/>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Funding sources</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Most first QIPs can simply say: “No external funding.”</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6" name="Text 4"/>
          <p:cNvSpPr/>
          <p:nvPr/>
        </p:nvSpPr>
        <p:spPr>
          <a:xfrm>
            <a:off x="3259836" y="932688"/>
            <a:ext cx="2624328" cy="3108960"/>
          </a:xfrm>
          <a:prstGeom prst="roundRect">
            <a:avLst>
              <a:gd name="adj" fmla="val 2439"/>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Role of the funder</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Only needed if someone funded it: what role, if any, did they have?</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7" name="Text 5"/>
          <p:cNvSpPr/>
          <p:nvPr/>
        </p:nvSpPr>
        <p:spPr>
          <a:xfrm>
            <a:off x="6062472" y="932688"/>
            <a:ext cx="2624328" cy="3108960"/>
          </a:xfrm>
          <a:prstGeom prst="roundRect">
            <a:avLst>
              <a:gd name="adj" fmla="val 2439"/>
            </a:avLst>
          </a:prstGeom>
          <a:solidFill>
            <a:srgbClr val="F1F6F2"/>
          </a:solidFill>
          <a:ln/>
        </p:spPr>
        <p:txBody>
          <a:bodyPr wrap="square" lIns="114300" tIns="114300" rIns="114300" bIns="114300" rtlCol="0" anchor="t"/>
          <a:lstStyle/>
          <a:p>
            <a:pPr indent="0" marL="0">
              <a:spcAft>
                <a:spcPts val="400"/>
              </a:spcAft>
              <a:buNone/>
            </a:pPr>
            <a:r>
              <a:rPr lang="en-US" sz="1150" b="1" dirty="0">
                <a:solidFill>
                  <a:srgbClr val="036E3A"/>
                </a:solidFill>
                <a:latin typeface="Calibri" pitchFamily="34" charset="0"/>
                <a:ea typeface="Calibri" pitchFamily="34" charset="-122"/>
                <a:cs typeface="Calibri" pitchFamily="34" charset="-120"/>
              </a:rPr>
              <a:t>Support in kind</a:t>
            </a:r>
            <a:endParaRPr lang="en-US" sz="1150" dirty="0"/>
          </a:p>
          <a:p>
            <a:pPr indent="0" marL="0">
              <a:spcAft>
                <a:spcPts val="300"/>
              </a:spcAft>
              <a:buNone/>
            </a:pPr>
            <a:r>
              <a:rPr lang="en-US" sz="950" dirty="0">
                <a:solidFill>
                  <a:srgbClr val="1B1B1B"/>
                </a:solidFill>
                <a:latin typeface="Calibri" pitchFamily="34" charset="0"/>
                <a:ea typeface="Calibri" pitchFamily="34" charset="-122"/>
                <a:cs typeface="Calibri" pitchFamily="34" charset="-120"/>
              </a:rPr>
              <a:t>Borrowed time, kit or data help: a thank-you line is enough.</a:t>
            </a:r>
            <a:endParaRPr lang="en-US" sz="1150" dirty="0"/>
          </a:p>
          <a:p>
            <a:pPr indent="0" marL="0">
              <a:spcBef>
                <a:spcPts val="400"/>
              </a:spcBef>
              <a:buNone/>
            </a:pPr>
            <a:r>
              <a:rPr lang="en-US" sz="950" i="1" dirty="0">
                <a:solidFill>
                  <a:srgbClr val="5C6B61"/>
                </a:solidFill>
                <a:latin typeface="Calibri" pitchFamily="34" charset="0"/>
                <a:ea typeface="Calibri" pitchFamily="34" charset="-122"/>
                <a:cs typeface="Calibri" pitchFamily="34" charset="-120"/>
              </a:rPr>
              <a:t>Enter here…</a:t>
            </a:r>
            <a:endParaRPr lang="en-US" sz="1150" dirty="0"/>
          </a:p>
        </p:txBody>
      </p:sp>
      <p:sp>
        <p:nvSpPr>
          <p:cNvPr id="9" name="Text 6"/>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10" name="Text 7"/>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457200" y="109728"/>
            <a:ext cx="6858000" cy="182880"/>
          </a:xfrm>
          <a:prstGeom prst="rect">
            <a:avLst/>
          </a:prstGeom>
          <a:noFill/>
          <a:ln/>
        </p:spPr>
        <p:txBody>
          <a:bodyPr wrap="square" lIns="0" tIns="0" rIns="0" bIns="0" rtlCol="0" anchor="ctr"/>
          <a:lstStyle/>
          <a:p>
            <a:pPr indent="0" marL="0">
              <a:buNone/>
            </a:pPr>
            <a:r>
              <a:rPr lang="en-US" sz="800" b="1" spc="150" kern="0" dirty="0">
                <a:solidFill>
                  <a:srgbClr val="036E3A"/>
                </a:solidFill>
                <a:latin typeface="Calibri" pitchFamily="34" charset="0"/>
                <a:ea typeface="Calibri" pitchFamily="34" charset="-122"/>
                <a:cs typeface="Calibri" pitchFamily="34" charset="-120"/>
              </a:rPr>
              <a:t>SQUIRE 2.0 SELF-AUDIT</a:t>
            </a:r>
            <a:endParaRPr lang="en-US" sz="800" dirty="0"/>
          </a:p>
        </p:txBody>
      </p:sp>
      <p:sp>
        <p:nvSpPr>
          <p:cNvPr id="3" name="Text 1"/>
          <p:cNvSpPr/>
          <p:nvPr/>
        </p:nvSpPr>
        <p:spPr>
          <a:xfrm>
            <a:off x="457200" y="310896"/>
            <a:ext cx="6766560" cy="475488"/>
          </a:xfrm>
          <a:prstGeom prst="rect">
            <a:avLst/>
          </a:prstGeom>
          <a:noFill/>
          <a:ln/>
        </p:spPr>
        <p:txBody>
          <a:bodyPr wrap="square" lIns="0" tIns="0" rIns="0" bIns="0" rtlCol="0" anchor="ctr"/>
          <a:lstStyle/>
          <a:p>
            <a:pPr indent="0" marL="0">
              <a:buNone/>
            </a:pPr>
            <a:r>
              <a:rPr lang="en-US" sz="2200" b="1" dirty="0">
                <a:solidFill>
                  <a:srgbClr val="1B1B1B"/>
                </a:solidFill>
                <a:latin typeface="Calibri" pitchFamily="34" charset="0"/>
                <a:ea typeface="Calibri" pitchFamily="34" charset="-122"/>
                <a:cs typeface="Calibri" pitchFamily="34" charset="-120"/>
              </a:rPr>
              <a:t>Before you present: the 18-item check</a:t>
            </a:r>
            <a:endParaRPr lang="en-US" sz="2200" dirty="0"/>
          </a:p>
        </p:txBody>
      </p:sp>
      <p:sp>
        <p:nvSpPr>
          <p:cNvPr id="4" name="Text 2"/>
          <p:cNvSpPr/>
          <p:nvPr/>
        </p:nvSpPr>
        <p:spPr>
          <a:xfrm>
            <a:off x="457200" y="914400"/>
            <a:ext cx="4023360" cy="347472"/>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  </a:t>
            </a:r>
            <a:pPr indent="0" marL="0">
              <a:buNone/>
            </a:pPr>
            <a:r>
              <a:rPr lang="en-US" sz="900" b="1" dirty="0">
                <a:solidFill>
                  <a:srgbClr val="1B1B1B"/>
                </a:solidFill>
                <a:latin typeface="Calibri" pitchFamily="34" charset="0"/>
                <a:ea typeface="Calibri" pitchFamily="34" charset="-122"/>
                <a:cs typeface="Calibri" pitchFamily="34" charset="-120"/>
              </a:rPr>
              <a:t>1  Title</a:t>
            </a:r>
            <a:pPr indent="0" marL="0">
              <a:buNone/>
            </a:pPr>
            <a:r>
              <a:rPr lang="en-US" sz="850" dirty="0">
                <a:solidFill>
                  <a:srgbClr val="4A5A52"/>
                </a:solidFill>
                <a:latin typeface="Calibri" pitchFamily="34" charset="0"/>
                <a:ea typeface="Calibri" pitchFamily="34" charset="-122"/>
                <a:cs typeface="Calibri" pitchFamily="34" charset="-120"/>
              </a:rPr>
              <a:t>: signals an improvement initiative</a:t>
            </a:r>
            <a:endParaRPr lang="en-US" sz="1100" dirty="0"/>
          </a:p>
        </p:txBody>
      </p:sp>
      <p:sp>
        <p:nvSpPr>
          <p:cNvPr id="5" name="Text 3"/>
          <p:cNvSpPr/>
          <p:nvPr/>
        </p:nvSpPr>
        <p:spPr>
          <a:xfrm>
            <a:off x="457200" y="1298448"/>
            <a:ext cx="4023360" cy="347472"/>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  </a:t>
            </a:r>
            <a:pPr indent="0" marL="0">
              <a:buNone/>
            </a:pPr>
            <a:r>
              <a:rPr lang="en-US" sz="900" b="1" dirty="0">
                <a:solidFill>
                  <a:srgbClr val="1B1B1B"/>
                </a:solidFill>
                <a:latin typeface="Calibri" pitchFamily="34" charset="0"/>
                <a:ea typeface="Calibri" pitchFamily="34" charset="-122"/>
                <a:cs typeface="Calibri" pitchFamily="34" charset="-120"/>
              </a:rPr>
              <a:t>2  Abstract</a:t>
            </a:r>
            <a:pPr indent="0" marL="0">
              <a:buNone/>
            </a:pPr>
            <a:r>
              <a:rPr lang="en-US" sz="850" dirty="0">
                <a:solidFill>
                  <a:srgbClr val="4A5A52"/>
                </a:solidFill>
                <a:latin typeface="Calibri" pitchFamily="34" charset="0"/>
                <a:ea typeface="Calibri" pitchFamily="34" charset="-122"/>
                <a:cs typeface="Calibri" pitchFamily="34" charset="-120"/>
              </a:rPr>
              <a:t>: structured and searchable</a:t>
            </a:r>
            <a:endParaRPr lang="en-US" sz="1100" dirty="0"/>
          </a:p>
        </p:txBody>
      </p:sp>
      <p:sp>
        <p:nvSpPr>
          <p:cNvPr id="6" name="Text 4"/>
          <p:cNvSpPr/>
          <p:nvPr/>
        </p:nvSpPr>
        <p:spPr>
          <a:xfrm>
            <a:off x="457200" y="1682496"/>
            <a:ext cx="4023360" cy="347472"/>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  </a:t>
            </a:r>
            <a:pPr indent="0" marL="0">
              <a:buNone/>
            </a:pPr>
            <a:r>
              <a:rPr lang="en-US" sz="900" b="1" dirty="0">
                <a:solidFill>
                  <a:srgbClr val="1B1B1B"/>
                </a:solidFill>
                <a:latin typeface="Calibri" pitchFamily="34" charset="0"/>
                <a:ea typeface="Calibri" pitchFamily="34" charset="-122"/>
                <a:cs typeface="Calibri" pitchFamily="34" charset="-120"/>
              </a:rPr>
              <a:t>3  Problem description</a:t>
            </a:r>
            <a:pPr indent="0" marL="0">
              <a:buNone/>
            </a:pPr>
            <a:r>
              <a:rPr lang="en-US" sz="850" dirty="0">
                <a:solidFill>
                  <a:srgbClr val="4A5A52"/>
                </a:solidFill>
                <a:latin typeface="Calibri" pitchFamily="34" charset="0"/>
                <a:ea typeface="Calibri" pitchFamily="34" charset="-122"/>
                <a:cs typeface="Calibri" pitchFamily="34" charset="-120"/>
              </a:rPr>
              <a:t>: local nature and significance</a:t>
            </a:r>
            <a:endParaRPr lang="en-US" sz="1100" dirty="0"/>
          </a:p>
        </p:txBody>
      </p:sp>
      <p:sp>
        <p:nvSpPr>
          <p:cNvPr id="7" name="Text 5"/>
          <p:cNvSpPr/>
          <p:nvPr/>
        </p:nvSpPr>
        <p:spPr>
          <a:xfrm>
            <a:off x="457200" y="2066544"/>
            <a:ext cx="4023360" cy="347472"/>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  </a:t>
            </a:r>
            <a:pPr indent="0" marL="0">
              <a:buNone/>
            </a:pPr>
            <a:r>
              <a:rPr lang="en-US" sz="900" b="1" dirty="0">
                <a:solidFill>
                  <a:srgbClr val="1B1B1B"/>
                </a:solidFill>
                <a:latin typeface="Calibri" pitchFamily="34" charset="0"/>
                <a:ea typeface="Calibri" pitchFamily="34" charset="-122"/>
                <a:cs typeface="Calibri" pitchFamily="34" charset="-120"/>
              </a:rPr>
              <a:t>4  Available knowledge</a:t>
            </a:r>
            <a:pPr indent="0" marL="0">
              <a:buNone/>
            </a:pPr>
            <a:r>
              <a:rPr lang="en-US" sz="850" dirty="0">
                <a:solidFill>
                  <a:srgbClr val="4A5A52"/>
                </a:solidFill>
                <a:latin typeface="Calibri" pitchFamily="34" charset="0"/>
                <a:ea typeface="Calibri" pitchFamily="34" charset="-122"/>
                <a:cs typeface="Calibri" pitchFamily="34" charset="-120"/>
              </a:rPr>
              <a:t>: what’s already known</a:t>
            </a:r>
            <a:endParaRPr lang="en-US" sz="1100" dirty="0"/>
          </a:p>
        </p:txBody>
      </p:sp>
      <p:sp>
        <p:nvSpPr>
          <p:cNvPr id="8" name="Text 6"/>
          <p:cNvSpPr/>
          <p:nvPr/>
        </p:nvSpPr>
        <p:spPr>
          <a:xfrm>
            <a:off x="457200" y="2450592"/>
            <a:ext cx="4023360" cy="347472"/>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  </a:t>
            </a:r>
            <a:pPr indent="0" marL="0">
              <a:buNone/>
            </a:pPr>
            <a:r>
              <a:rPr lang="en-US" sz="900" b="1" dirty="0">
                <a:solidFill>
                  <a:srgbClr val="1B1B1B"/>
                </a:solidFill>
                <a:latin typeface="Calibri" pitchFamily="34" charset="0"/>
                <a:ea typeface="Calibri" pitchFamily="34" charset="-122"/>
                <a:cs typeface="Calibri" pitchFamily="34" charset="-120"/>
              </a:rPr>
              <a:t>5  Rationale</a:t>
            </a:r>
            <a:pPr indent="0" marL="0">
              <a:buNone/>
            </a:pPr>
            <a:r>
              <a:rPr lang="en-US" sz="850" dirty="0">
                <a:solidFill>
                  <a:srgbClr val="4A5A52"/>
                </a:solidFill>
                <a:latin typeface="Calibri" pitchFamily="34" charset="0"/>
                <a:ea typeface="Calibri" pitchFamily="34" charset="-122"/>
                <a:cs typeface="Calibri" pitchFamily="34" charset="-120"/>
              </a:rPr>
              <a:t>: framework, assumptions, mechanism</a:t>
            </a:r>
            <a:endParaRPr lang="en-US" sz="1100" dirty="0"/>
          </a:p>
        </p:txBody>
      </p:sp>
      <p:sp>
        <p:nvSpPr>
          <p:cNvPr id="9" name="Text 7"/>
          <p:cNvSpPr/>
          <p:nvPr/>
        </p:nvSpPr>
        <p:spPr>
          <a:xfrm>
            <a:off x="457200" y="2834640"/>
            <a:ext cx="4023360" cy="347472"/>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  </a:t>
            </a:r>
            <a:pPr indent="0" marL="0">
              <a:buNone/>
            </a:pPr>
            <a:r>
              <a:rPr lang="en-US" sz="900" b="1" dirty="0">
                <a:solidFill>
                  <a:srgbClr val="1B1B1B"/>
                </a:solidFill>
                <a:latin typeface="Calibri" pitchFamily="34" charset="0"/>
                <a:ea typeface="Calibri" pitchFamily="34" charset="-122"/>
                <a:cs typeface="Calibri" pitchFamily="34" charset="-120"/>
              </a:rPr>
              <a:t>6  Specific aims</a:t>
            </a:r>
            <a:pPr indent="0" marL="0">
              <a:buNone/>
            </a:pPr>
            <a:r>
              <a:rPr lang="en-US" sz="850" dirty="0">
                <a:solidFill>
                  <a:srgbClr val="4A5A52"/>
                </a:solidFill>
                <a:latin typeface="Calibri" pitchFamily="34" charset="0"/>
                <a:ea typeface="Calibri" pitchFamily="34" charset="-122"/>
                <a:cs typeface="Calibri" pitchFamily="34" charset="-120"/>
              </a:rPr>
              <a:t>: of the project and the report</a:t>
            </a:r>
            <a:endParaRPr lang="en-US" sz="1100" dirty="0"/>
          </a:p>
        </p:txBody>
      </p:sp>
      <p:sp>
        <p:nvSpPr>
          <p:cNvPr id="10" name="Text 8"/>
          <p:cNvSpPr/>
          <p:nvPr/>
        </p:nvSpPr>
        <p:spPr>
          <a:xfrm>
            <a:off x="457200" y="3218688"/>
            <a:ext cx="4023360" cy="347472"/>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  </a:t>
            </a:r>
            <a:pPr indent="0" marL="0">
              <a:buNone/>
            </a:pPr>
            <a:r>
              <a:rPr lang="en-US" sz="900" b="1" dirty="0">
                <a:solidFill>
                  <a:srgbClr val="1B1B1B"/>
                </a:solidFill>
                <a:latin typeface="Calibri" pitchFamily="34" charset="0"/>
                <a:ea typeface="Calibri" pitchFamily="34" charset="-122"/>
                <a:cs typeface="Calibri" pitchFamily="34" charset="-120"/>
              </a:rPr>
              <a:t>7  Context</a:t>
            </a:r>
            <a:pPr indent="0" marL="0">
              <a:buNone/>
            </a:pPr>
            <a:r>
              <a:rPr lang="en-US" sz="850" dirty="0">
                <a:solidFill>
                  <a:srgbClr val="4A5A52"/>
                </a:solidFill>
                <a:latin typeface="Calibri" pitchFamily="34" charset="0"/>
                <a:ea typeface="Calibri" pitchFamily="34" charset="-122"/>
                <a:cs typeface="Calibri" pitchFamily="34" charset="-120"/>
              </a:rPr>
              <a:t>: setting described at the outset</a:t>
            </a:r>
            <a:endParaRPr lang="en-US" sz="1100" dirty="0"/>
          </a:p>
        </p:txBody>
      </p:sp>
      <p:sp>
        <p:nvSpPr>
          <p:cNvPr id="11" name="Text 9"/>
          <p:cNvSpPr/>
          <p:nvPr/>
        </p:nvSpPr>
        <p:spPr>
          <a:xfrm>
            <a:off x="457200" y="3602736"/>
            <a:ext cx="4023360" cy="347472"/>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  </a:t>
            </a:r>
            <a:pPr indent="0" marL="0">
              <a:buNone/>
            </a:pPr>
            <a:r>
              <a:rPr lang="en-US" sz="900" b="1" dirty="0">
                <a:solidFill>
                  <a:srgbClr val="1B1B1B"/>
                </a:solidFill>
                <a:latin typeface="Calibri" pitchFamily="34" charset="0"/>
                <a:ea typeface="Calibri" pitchFamily="34" charset="-122"/>
                <a:cs typeface="Calibri" pitchFamily="34" charset="-120"/>
              </a:rPr>
              <a:t>8  Intervention(s)</a:t>
            </a:r>
            <a:pPr indent="0" marL="0">
              <a:buNone/>
            </a:pPr>
            <a:r>
              <a:rPr lang="en-US" sz="850" dirty="0">
                <a:solidFill>
                  <a:srgbClr val="4A5A52"/>
                </a:solidFill>
                <a:latin typeface="Calibri" pitchFamily="34" charset="0"/>
                <a:ea typeface="Calibri" pitchFamily="34" charset="-122"/>
                <a:cs typeface="Calibri" pitchFamily="34" charset="-120"/>
              </a:rPr>
              <a:t>: reproducible detail and team</a:t>
            </a:r>
            <a:endParaRPr lang="en-US" sz="1100" dirty="0"/>
          </a:p>
        </p:txBody>
      </p:sp>
      <p:sp>
        <p:nvSpPr>
          <p:cNvPr id="12" name="Text 10"/>
          <p:cNvSpPr/>
          <p:nvPr/>
        </p:nvSpPr>
        <p:spPr>
          <a:xfrm>
            <a:off x="457200" y="3986784"/>
            <a:ext cx="4023360" cy="347472"/>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  </a:t>
            </a:r>
            <a:pPr indent="0" marL="0">
              <a:buNone/>
            </a:pPr>
            <a:r>
              <a:rPr lang="en-US" sz="900" b="1" dirty="0">
                <a:solidFill>
                  <a:srgbClr val="1B1B1B"/>
                </a:solidFill>
                <a:latin typeface="Calibri" pitchFamily="34" charset="0"/>
                <a:ea typeface="Calibri" pitchFamily="34" charset="-122"/>
                <a:cs typeface="Calibri" pitchFamily="34" charset="-120"/>
              </a:rPr>
              <a:t>9  Study of the intervention</a:t>
            </a:r>
            <a:pPr indent="0" marL="0">
              <a:buNone/>
            </a:pPr>
            <a:r>
              <a:rPr lang="en-US" sz="850" dirty="0">
                <a:solidFill>
                  <a:srgbClr val="4A5A52"/>
                </a:solidFill>
                <a:latin typeface="Calibri" pitchFamily="34" charset="0"/>
                <a:ea typeface="Calibri" pitchFamily="34" charset="-122"/>
                <a:cs typeface="Calibri" pitchFamily="34" charset="-120"/>
              </a:rPr>
              <a:t>: impact and causality</a:t>
            </a:r>
            <a:endParaRPr lang="en-US" sz="1100" dirty="0"/>
          </a:p>
        </p:txBody>
      </p:sp>
      <p:sp>
        <p:nvSpPr>
          <p:cNvPr id="13" name="Text 11"/>
          <p:cNvSpPr/>
          <p:nvPr/>
        </p:nvSpPr>
        <p:spPr>
          <a:xfrm>
            <a:off x="4709160" y="914400"/>
            <a:ext cx="4023360" cy="347472"/>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  </a:t>
            </a:r>
            <a:pPr indent="0" marL="0">
              <a:buNone/>
            </a:pPr>
            <a:r>
              <a:rPr lang="en-US" sz="900" b="1" dirty="0">
                <a:solidFill>
                  <a:srgbClr val="1B1B1B"/>
                </a:solidFill>
                <a:latin typeface="Calibri" pitchFamily="34" charset="0"/>
                <a:ea typeface="Calibri" pitchFamily="34" charset="-122"/>
                <a:cs typeface="Calibri" pitchFamily="34" charset="-120"/>
              </a:rPr>
              <a:t>10  Measures</a:t>
            </a:r>
            <a:pPr indent="0" marL="0">
              <a:buNone/>
            </a:pPr>
            <a:r>
              <a:rPr lang="en-US" sz="850" dirty="0">
                <a:solidFill>
                  <a:srgbClr val="4A5A52"/>
                </a:solidFill>
                <a:latin typeface="Calibri" pitchFamily="34" charset="0"/>
                <a:ea typeface="Calibri" pitchFamily="34" charset="-122"/>
                <a:cs typeface="Calibri" pitchFamily="34" charset="-120"/>
              </a:rPr>
              <a:t>: outcome, process, balancing</a:t>
            </a:r>
            <a:endParaRPr lang="en-US" sz="1100" dirty="0"/>
          </a:p>
        </p:txBody>
      </p:sp>
      <p:sp>
        <p:nvSpPr>
          <p:cNvPr id="14" name="Text 12"/>
          <p:cNvSpPr/>
          <p:nvPr/>
        </p:nvSpPr>
        <p:spPr>
          <a:xfrm>
            <a:off x="4709160" y="1298448"/>
            <a:ext cx="4023360" cy="347472"/>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  </a:t>
            </a:r>
            <a:pPr indent="0" marL="0">
              <a:buNone/>
            </a:pPr>
            <a:r>
              <a:rPr lang="en-US" sz="900" b="1" dirty="0">
                <a:solidFill>
                  <a:srgbClr val="1B1B1B"/>
                </a:solidFill>
                <a:latin typeface="Calibri" pitchFamily="34" charset="0"/>
                <a:ea typeface="Calibri" pitchFamily="34" charset="-122"/>
                <a:cs typeface="Calibri" pitchFamily="34" charset="-120"/>
              </a:rPr>
              <a:t>11  Analysis</a:t>
            </a:r>
            <a:pPr indent="0" marL="0">
              <a:buNone/>
            </a:pPr>
            <a:r>
              <a:rPr lang="en-US" sz="850" dirty="0">
                <a:solidFill>
                  <a:srgbClr val="4A5A52"/>
                </a:solidFill>
                <a:latin typeface="Calibri" pitchFamily="34" charset="0"/>
                <a:ea typeface="Calibri" pitchFamily="34" charset="-122"/>
                <a:cs typeface="Calibri" pitchFamily="34" charset="-120"/>
              </a:rPr>
              <a:t>: quantitative and qualitative</a:t>
            </a:r>
            <a:endParaRPr lang="en-US" sz="1100" dirty="0"/>
          </a:p>
        </p:txBody>
      </p:sp>
      <p:sp>
        <p:nvSpPr>
          <p:cNvPr id="15" name="Text 13"/>
          <p:cNvSpPr/>
          <p:nvPr/>
        </p:nvSpPr>
        <p:spPr>
          <a:xfrm>
            <a:off x="4709160" y="1682496"/>
            <a:ext cx="4023360" cy="347472"/>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  </a:t>
            </a:r>
            <a:pPr indent="0" marL="0">
              <a:buNone/>
            </a:pPr>
            <a:r>
              <a:rPr lang="en-US" sz="900" b="1" dirty="0">
                <a:solidFill>
                  <a:srgbClr val="1B1B1B"/>
                </a:solidFill>
                <a:latin typeface="Calibri" pitchFamily="34" charset="0"/>
                <a:ea typeface="Calibri" pitchFamily="34" charset="-122"/>
                <a:cs typeface="Calibri" pitchFamily="34" charset="-120"/>
              </a:rPr>
              <a:t>12  Ethical considerations</a:t>
            </a:r>
            <a:pPr indent="0" marL="0">
              <a:buNone/>
            </a:pPr>
            <a:r>
              <a:rPr lang="en-US" sz="850" dirty="0">
                <a:solidFill>
                  <a:srgbClr val="4A5A52"/>
                </a:solidFill>
                <a:latin typeface="Calibri" pitchFamily="34" charset="0"/>
                <a:ea typeface="Calibri" pitchFamily="34" charset="-122"/>
                <a:cs typeface="Calibri" pitchFamily="34" charset="-120"/>
              </a:rPr>
              <a:t>: review, harms, conflicts of interest</a:t>
            </a:r>
            <a:endParaRPr lang="en-US" sz="1100" dirty="0"/>
          </a:p>
        </p:txBody>
      </p:sp>
      <p:sp>
        <p:nvSpPr>
          <p:cNvPr id="16" name="Text 14"/>
          <p:cNvSpPr/>
          <p:nvPr/>
        </p:nvSpPr>
        <p:spPr>
          <a:xfrm>
            <a:off x="4709160" y="2066544"/>
            <a:ext cx="4023360" cy="347472"/>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  </a:t>
            </a:r>
            <a:pPr indent="0" marL="0">
              <a:buNone/>
            </a:pPr>
            <a:r>
              <a:rPr lang="en-US" sz="900" b="1" dirty="0">
                <a:solidFill>
                  <a:srgbClr val="1B1B1B"/>
                </a:solidFill>
                <a:latin typeface="Calibri" pitchFamily="34" charset="0"/>
                <a:ea typeface="Calibri" pitchFamily="34" charset="-122"/>
                <a:cs typeface="Calibri" pitchFamily="34" charset="-120"/>
              </a:rPr>
              <a:t>13  Results</a:t>
            </a:r>
            <a:pPr indent="0" marL="0">
              <a:buNone/>
            </a:pPr>
            <a:r>
              <a:rPr lang="en-US" sz="850" dirty="0">
                <a:solidFill>
                  <a:srgbClr val="4A5A52"/>
                </a:solidFill>
                <a:latin typeface="Calibri" pitchFamily="34" charset="0"/>
                <a:ea typeface="Calibri" pitchFamily="34" charset="-122"/>
                <a:cs typeface="Calibri" pitchFamily="34" charset="-120"/>
              </a:rPr>
              <a:t>: evolution, data, context, surprises</a:t>
            </a:r>
            <a:endParaRPr lang="en-US" sz="1100" dirty="0"/>
          </a:p>
        </p:txBody>
      </p:sp>
      <p:sp>
        <p:nvSpPr>
          <p:cNvPr id="17" name="Text 15"/>
          <p:cNvSpPr/>
          <p:nvPr/>
        </p:nvSpPr>
        <p:spPr>
          <a:xfrm>
            <a:off x="4709160" y="2450592"/>
            <a:ext cx="4023360" cy="347472"/>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  </a:t>
            </a:r>
            <a:pPr indent="0" marL="0">
              <a:buNone/>
            </a:pPr>
            <a:r>
              <a:rPr lang="en-US" sz="900" b="1" dirty="0">
                <a:solidFill>
                  <a:srgbClr val="1B1B1B"/>
                </a:solidFill>
                <a:latin typeface="Calibri" pitchFamily="34" charset="0"/>
                <a:ea typeface="Calibri" pitchFamily="34" charset="-122"/>
                <a:cs typeface="Calibri" pitchFamily="34" charset="-120"/>
              </a:rPr>
              <a:t>14  Summary</a:t>
            </a:r>
            <a:pPr indent="0" marL="0">
              <a:buNone/>
            </a:pPr>
            <a:r>
              <a:rPr lang="en-US" sz="850" dirty="0">
                <a:solidFill>
                  <a:srgbClr val="4A5A52"/>
                </a:solidFill>
                <a:latin typeface="Calibri" pitchFamily="34" charset="0"/>
                <a:ea typeface="Calibri" pitchFamily="34" charset="-122"/>
                <a:cs typeface="Calibri" pitchFamily="34" charset="-120"/>
              </a:rPr>
              <a:t>: key findings and strengths</a:t>
            </a:r>
            <a:endParaRPr lang="en-US" sz="1100" dirty="0"/>
          </a:p>
        </p:txBody>
      </p:sp>
      <p:sp>
        <p:nvSpPr>
          <p:cNvPr id="18" name="Text 16"/>
          <p:cNvSpPr/>
          <p:nvPr/>
        </p:nvSpPr>
        <p:spPr>
          <a:xfrm>
            <a:off x="4709160" y="2834640"/>
            <a:ext cx="4023360" cy="347472"/>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  </a:t>
            </a:r>
            <a:pPr indent="0" marL="0">
              <a:buNone/>
            </a:pPr>
            <a:r>
              <a:rPr lang="en-US" sz="900" b="1" dirty="0">
                <a:solidFill>
                  <a:srgbClr val="1B1B1B"/>
                </a:solidFill>
                <a:latin typeface="Calibri" pitchFamily="34" charset="0"/>
                <a:ea typeface="Calibri" pitchFamily="34" charset="-122"/>
                <a:cs typeface="Calibri" pitchFamily="34" charset="-120"/>
              </a:rPr>
              <a:t>15  Interpretation</a:t>
            </a:r>
            <a:pPr indent="0" marL="0">
              <a:buNone/>
            </a:pPr>
            <a:r>
              <a:rPr lang="en-US" sz="850" dirty="0">
                <a:solidFill>
                  <a:srgbClr val="4A5A52"/>
                </a:solidFill>
                <a:latin typeface="Calibri" pitchFamily="34" charset="0"/>
                <a:ea typeface="Calibri" pitchFamily="34" charset="-122"/>
                <a:cs typeface="Calibri" pitchFamily="34" charset="-120"/>
              </a:rPr>
              <a:t>: meaning, comparison, costs</a:t>
            </a:r>
            <a:endParaRPr lang="en-US" sz="1100" dirty="0"/>
          </a:p>
        </p:txBody>
      </p:sp>
      <p:sp>
        <p:nvSpPr>
          <p:cNvPr id="19" name="Text 17"/>
          <p:cNvSpPr/>
          <p:nvPr/>
        </p:nvSpPr>
        <p:spPr>
          <a:xfrm>
            <a:off x="4709160" y="3218688"/>
            <a:ext cx="4023360" cy="347472"/>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  </a:t>
            </a:r>
            <a:pPr indent="0" marL="0">
              <a:buNone/>
            </a:pPr>
            <a:r>
              <a:rPr lang="en-US" sz="900" b="1" dirty="0">
                <a:solidFill>
                  <a:srgbClr val="1B1B1B"/>
                </a:solidFill>
                <a:latin typeface="Calibri" pitchFamily="34" charset="0"/>
                <a:ea typeface="Calibri" pitchFamily="34" charset="-122"/>
                <a:cs typeface="Calibri" pitchFamily="34" charset="-120"/>
              </a:rPr>
              <a:t>16  Limitations</a:t>
            </a:r>
            <a:pPr indent="0" marL="0">
              <a:buNone/>
            </a:pPr>
            <a:r>
              <a:rPr lang="en-US" sz="850" dirty="0">
                <a:solidFill>
                  <a:srgbClr val="4A5A52"/>
                </a:solidFill>
                <a:latin typeface="Calibri" pitchFamily="34" charset="0"/>
                <a:ea typeface="Calibri" pitchFamily="34" charset="-122"/>
                <a:cs typeface="Calibri" pitchFamily="34" charset="-120"/>
              </a:rPr>
              <a:t>: validity and generalisability</a:t>
            </a:r>
            <a:endParaRPr lang="en-US" sz="1100" dirty="0"/>
          </a:p>
        </p:txBody>
      </p:sp>
      <p:sp>
        <p:nvSpPr>
          <p:cNvPr id="20" name="Text 18"/>
          <p:cNvSpPr/>
          <p:nvPr/>
        </p:nvSpPr>
        <p:spPr>
          <a:xfrm>
            <a:off x="4709160" y="3602736"/>
            <a:ext cx="4023360" cy="347472"/>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  </a:t>
            </a:r>
            <a:pPr indent="0" marL="0">
              <a:buNone/>
            </a:pPr>
            <a:r>
              <a:rPr lang="en-US" sz="900" b="1" dirty="0">
                <a:solidFill>
                  <a:srgbClr val="1B1B1B"/>
                </a:solidFill>
                <a:latin typeface="Calibri" pitchFamily="34" charset="0"/>
                <a:ea typeface="Calibri" pitchFamily="34" charset="-122"/>
                <a:cs typeface="Calibri" pitchFamily="34" charset="-120"/>
              </a:rPr>
              <a:t>17  Conclusions</a:t>
            </a:r>
            <a:pPr indent="0" marL="0">
              <a:buNone/>
            </a:pPr>
            <a:r>
              <a:rPr lang="en-US" sz="850" dirty="0">
                <a:solidFill>
                  <a:srgbClr val="4A5A52"/>
                </a:solidFill>
                <a:latin typeface="Calibri" pitchFamily="34" charset="0"/>
                <a:ea typeface="Calibri" pitchFamily="34" charset="-122"/>
                <a:cs typeface="Calibri" pitchFamily="34" charset="-120"/>
              </a:rPr>
              <a:t>: usefulness, spread, next steps</a:t>
            </a:r>
            <a:endParaRPr lang="en-US" sz="1100" dirty="0"/>
          </a:p>
        </p:txBody>
      </p:sp>
      <p:sp>
        <p:nvSpPr>
          <p:cNvPr id="21" name="Text 19"/>
          <p:cNvSpPr/>
          <p:nvPr/>
        </p:nvSpPr>
        <p:spPr>
          <a:xfrm>
            <a:off x="4709160" y="3986784"/>
            <a:ext cx="4023360" cy="347472"/>
          </a:xfrm>
          <a:prstGeom prst="rect">
            <a:avLst/>
          </a:prstGeom>
          <a:noFill/>
          <a:ln/>
        </p:spPr>
        <p:txBody>
          <a:bodyPr wrap="square" lIns="0" tIns="0" rIns="0" bIns="0" rtlCol="0" anchor="ctr"/>
          <a:lstStyle/>
          <a:p>
            <a:pPr indent="0" marL="0">
              <a:buNone/>
            </a:pPr>
            <a:r>
              <a:rPr lang="en-US" sz="1100" b="1" dirty="0">
                <a:solidFill>
                  <a:srgbClr val="036E3A"/>
                </a:solidFill>
                <a:latin typeface="Calibri" pitchFamily="34" charset="0"/>
                <a:ea typeface="Calibri" pitchFamily="34" charset="-122"/>
                <a:cs typeface="Calibri" pitchFamily="34" charset="-120"/>
              </a:rPr>
              <a:t>☐  </a:t>
            </a:r>
            <a:pPr indent="0" marL="0">
              <a:buNone/>
            </a:pPr>
            <a:r>
              <a:rPr lang="en-US" sz="900" b="1" dirty="0">
                <a:solidFill>
                  <a:srgbClr val="1B1B1B"/>
                </a:solidFill>
                <a:latin typeface="Calibri" pitchFamily="34" charset="0"/>
                <a:ea typeface="Calibri" pitchFamily="34" charset="-122"/>
                <a:cs typeface="Calibri" pitchFamily="34" charset="-120"/>
              </a:rPr>
              <a:t>18  Funding</a:t>
            </a:r>
            <a:pPr indent="0" marL="0">
              <a:buNone/>
            </a:pPr>
            <a:r>
              <a:rPr lang="en-US" sz="850" dirty="0">
                <a:solidFill>
                  <a:srgbClr val="4A5A52"/>
                </a:solidFill>
                <a:latin typeface="Calibri" pitchFamily="34" charset="0"/>
                <a:ea typeface="Calibri" pitchFamily="34" charset="-122"/>
                <a:cs typeface="Calibri" pitchFamily="34" charset="-120"/>
              </a:rPr>
              <a:t>: sources and funder role</a:t>
            </a:r>
            <a:endParaRPr lang="en-US" sz="1100" dirty="0"/>
          </a:p>
        </p:txBody>
      </p:sp>
      <p:sp>
        <p:nvSpPr>
          <p:cNvPr id="22" name="Text 20"/>
          <p:cNvSpPr/>
          <p:nvPr/>
        </p:nvSpPr>
        <p:spPr>
          <a:xfrm>
            <a:off x="457200" y="4498848"/>
            <a:ext cx="8229600" cy="237744"/>
          </a:xfrm>
          <a:prstGeom prst="rect">
            <a:avLst/>
          </a:prstGeom>
          <a:noFill/>
          <a:ln/>
        </p:spPr>
        <p:txBody>
          <a:bodyPr wrap="square" lIns="0" tIns="0" rIns="0" bIns="0" rtlCol="0" anchor="ctr"/>
          <a:lstStyle/>
          <a:p>
            <a:pPr indent="0" marL="0">
              <a:buNone/>
            </a:pPr>
            <a:r>
              <a:rPr lang="en-US" sz="800" i="1" dirty="0">
                <a:solidFill>
                  <a:srgbClr val="4A5A52"/>
                </a:solidFill>
                <a:latin typeface="Calibri" pitchFamily="34" charset="0"/>
                <a:ea typeface="Calibri" pitchFamily="34" charset="-122"/>
                <a:cs typeface="Calibri" pitchFamily="34" charset="-120"/>
              </a:rPr>
              <a:t>Adapted from SQUIRE 2.0 (Ogrinc G, et al. BMJ Qual Saf 2016;25:986–992)  ·  squire-statement.org</a:t>
            </a:r>
            <a:endParaRPr lang="en-US" sz="800" dirty="0"/>
          </a:p>
        </p:txBody>
      </p:sp>
      <p:sp>
        <p:nvSpPr>
          <p:cNvPr id="23" name="Text 21"/>
          <p:cNvSpPr/>
          <p:nvPr/>
        </p:nvSpPr>
        <p:spPr>
          <a:xfrm>
            <a:off x="457200" y="4864608"/>
            <a:ext cx="5394960" cy="182880"/>
          </a:xfrm>
          <a:prstGeom prst="rect">
            <a:avLst/>
          </a:prstGeom>
          <a:noFill/>
          <a:ln/>
        </p:spPr>
        <p:txBody>
          <a:bodyPr wrap="square" lIns="0" tIns="0" rIns="0" bIns="0" rtlCol="0" anchor="ctr"/>
          <a:lstStyle/>
          <a:p>
            <a:pPr indent="0" marL="0">
              <a:buNone/>
            </a:pPr>
            <a:r>
              <a:rPr lang="en-US" sz="750" dirty="0">
                <a:solidFill>
                  <a:srgbClr val="036E3A"/>
                </a:solidFill>
                <a:latin typeface="Calibri" pitchFamily="34" charset="0"/>
                <a:ea typeface="Calibri" pitchFamily="34" charset="-122"/>
                <a:cs typeface="Calibri" pitchFamily="34" charset="-120"/>
              </a:rPr>
              <a:t>Society for Acute Medicine  |  SAM QI kit · Step 5</a:t>
            </a:r>
            <a:endParaRPr lang="en-US" sz="750" dirty="0"/>
          </a:p>
        </p:txBody>
      </p:sp>
      <p:sp>
        <p:nvSpPr>
          <p:cNvPr id="24" name="Text 22"/>
          <p:cNvSpPr/>
          <p:nvPr/>
        </p:nvSpPr>
        <p:spPr>
          <a:xfrm>
            <a:off x="5852160" y="4864608"/>
            <a:ext cx="2834640" cy="182880"/>
          </a:xfrm>
          <a:prstGeom prst="rect">
            <a:avLst/>
          </a:prstGeom>
          <a:noFill/>
          <a:ln/>
        </p:spPr>
        <p:txBody>
          <a:bodyPr wrap="square" lIns="0" tIns="0" rIns="0" bIns="0" rtlCol="0" anchor="ctr"/>
          <a:lstStyle/>
          <a:p>
            <a:pPr algn="r" indent="0" marL="0">
              <a:buNone/>
            </a:pPr>
            <a:r>
              <a:rPr lang="en-US" sz="750" dirty="0">
                <a:solidFill>
                  <a:srgbClr val="93A69A"/>
                </a:solidFill>
                <a:latin typeface="Calibri" pitchFamily="34" charset="0"/>
                <a:ea typeface="Calibri" pitchFamily="34" charset="-122"/>
                <a:cs typeface="Calibri" pitchFamily="34" charset="-120"/>
              </a:rPr>
              <a:t>SQUIRE 2.0 Presentation Template</a:t>
            </a:r>
            <a:endParaRPr lang="en-US" sz="750" dirty="0"/>
          </a:p>
        </p:txBody>
      </p:sp>
    </p:spTree>
  </p:cSld>
  <p:clrMapOvr>
    <a:masterClrMapping/>
  </p:clrMapOvr>
</p:sld>
</file>

<file path=ppt/theme/theme1.xml><?xml version="1.0" encoding="utf-8"?>
<a:theme xmlns:a="http://schemas.openxmlformats.org/drawingml/2006/main" name="Office Theme">
  <a:themeElements>
    <a:clrScheme name="SAM QI kit">
      <a:dk1>
        <a:sysClr val="windowText" lastClr="000000"/>
      </a:dk1>
      <a:lt1>
        <a:sysClr val="window" lastClr="FFFFFF"/>
      </a:lt1>
      <a:dk2>
        <a:srgbClr val="023D22"/>
      </a:dk2>
      <a:lt2>
        <a:srgbClr val="F1F6F2"/>
      </a:lt2>
      <a:accent1>
        <a:srgbClr val="036E3A"/>
      </a:accent1>
      <a:accent2>
        <a:srgbClr val="4A5A52"/>
      </a:accent2>
      <a:accent3>
        <a:srgbClr val="DA291C"/>
      </a:accent3>
      <a:accent4>
        <a:srgbClr val="098040"/>
      </a:accent4>
      <a:accent5>
        <a:srgbClr val="023D22"/>
      </a:accent5>
      <a:accent6>
        <a:srgbClr val="7DD08F"/>
      </a:accent6>
      <a:hlink>
        <a:srgbClr val="036E3A"/>
      </a:hlink>
      <a:folHlink>
        <a:srgbClr val="023D2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Society for Acute Medicine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SQUIRE 2.0 Presentation Template — SAM QI kit</dc:title>
  <dc:subject>SAM QI kit</dc:subject>
  <dc:creator>Society for Acute Medicine</dc:creator>
  <cp:lastModifiedBy>Society for Acute Medicine</cp:lastModifiedBy>
  <cp:revision>1</cp:revision>
  <dcterms:created xsi:type="dcterms:W3CDTF">2026-08-06T12:25:23Z</dcterms:created>
  <dcterms:modified xsi:type="dcterms:W3CDTF">2026-10-03T12:00:00Z</dcterms:modified>
</cp:coreProperties>
</file>