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4" r:id="rId10"/>
    <p:sldId id="263" r:id="rId9"/>
    <p:sldId id="258" r:id="rId4"/>
    <p:sldId id="265" r:id="rId11"/>
    <p:sldId id="266" r:id="rId12"/>
    <p:sldId id="267" r:id="rId13"/>
    <p:sldId id="259" r:id="rId5"/>
    <p:sldId id="269" r:id="rId15"/>
    <p:sldId id="260" r:id="rId6"/>
    <p:sldId id="261" r:id="rId7"/>
    <p:sldId id="270" r:id="rId16"/>
    <p:sldId id="268" r:id="rId14"/>
    <p:sldId id="262" r:id="rId8"/>
    <p:sldId id="271" r:id="rId17"/>
    <p:sldId id="272" r:id="rId18"/>
    <p:sldId id="273" r:id="rId19"/>
    <p:sldId id="275" r:id="rId21"/>
    <p:sldId id="279" r:id="rId30"/>
    <p:sldId id="274" r:id="rId20"/>
    <p:sldId id="276" r:id="rId22"/>
    <p:sldId id="277" r:id="rId23"/>
    <p:sldId id="278" r:id="rId24"/>
  </p:sldIdLst>
  <p:notesMasterIdLst>
    <p:notesMasterId r:id="rId2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5.xml"/><Relationship Id="rId5" Type="http://schemas.openxmlformats.org/officeDocument/2006/relationships/slide" Target="slides/slide9.xml"/><Relationship Id="rId6" Type="http://schemas.openxmlformats.org/officeDocument/2006/relationships/slide" Target="slides/slide11.xml"/><Relationship Id="rId7" Type="http://schemas.openxmlformats.org/officeDocument/2006/relationships/slide" Target="slides/slide12.xml"/><Relationship Id="rId8" Type="http://schemas.openxmlformats.org/officeDocument/2006/relationships/slide" Target="slides/slide15.xml"/><Relationship Id="rId9" Type="http://schemas.openxmlformats.org/officeDocument/2006/relationships/slide" Target="slides/slide4.xml"/><Relationship Id="rId10" Type="http://schemas.openxmlformats.org/officeDocument/2006/relationships/slide" Target="slides/slide3.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14.xml"/><Relationship Id="rId15" Type="http://schemas.openxmlformats.org/officeDocument/2006/relationships/slide" Target="slides/slide10.xml"/><Relationship Id="rId16" Type="http://schemas.openxmlformats.org/officeDocument/2006/relationships/slide" Target="slides/slide13.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21.xml"/><Relationship Id="rId21" Type="http://schemas.openxmlformats.org/officeDocument/2006/relationships/slide" Target="slides/slide19.xml"/><Relationship Id="rId22" Type="http://schemas.openxmlformats.org/officeDocument/2006/relationships/slide" Target="slides/slide22.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 overview of the 5 steps: understand the problem; define the problem and aim; choose change ideas; test and measure improvement; sustain, spread and share. The right-hand column shows the output of each step, which is its exit test. The Model for Improvement runs through all 5: questions 1 and 2 are answered at Step 2 and question 3 at Step 3, and PDSA testing happens at Step 4, which loops back to Step 3 for each new cycle.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1, continued: the difference between QI, clinical audit and research (HQIP guidance). QI tests a local change: register it with the audit or QI office, and no research ethics committee (REC) review is needed. Audit measures practice against a standard: register it, and no REC review is needed. Research creates generalisable knowledge and needs Health Research Authority (HRA) and REC approval before it starts. The HRA decision tool at hra-decisiontools.org.uk/research settles borderline cases. Settling the label first avoids a common mistake for newcomers: collecting data for months and then finding that the project needed approval. Information governance applies to all 3. Keep patient-identifiable data on trust systems, count patients without naming them and involve the information governance (IG) team if identifiers are really needed.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2: define the problem and aim (Model for Improvement questions 1 and 2). Write the problem in one sentence. Draft an aim that targets a WHO quality domain (who.int/health-topics/quality-of-care). Choose one outcome, one process and one balancing measure, each defined so that 2 people would count it the same way (Project Log, Data Plan tab). Collect 2 to 4 weeks of baseline data and plot it before changing anything. Find a supervisor, then pitch in 5 sentences: the problem, one honest number, the aim, why it matters and what you are asking for. Have one-line answers ready for the 4 questions the audience will ask (What is it? How does it work? Can you back it up? Can you do it?). This step feeds SQUIRE items 6 (Specific aims), 10 (Measures) and 12 (Ethical considerations, including registration).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2, continued: the 5-sentence pitch (the problem, a number, the aim, why it matters and what you are asking for). It is deliberately short. BMJ guidance describes a short pitch built around the aim as a light step to win support, and it does not need a scripted speech. Use the 4 audience questions (What is it? How does it work? Can you back it up? Can you do it?) to prepare for the questions afterwards. This feeds SQUIRE items 3, 4 and 6.</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2 worked example: the department’s iron-deficiency anaemia pitch, shortened to 5 sentences and anonymised. Sentence 1 is the problem, 2 the local number, 3 the SMART aim, 4 why it matters (the WHO domains safe and effective) and 5 what they are asking for. The delivery plan, the 3 types of measure and feasibility are kept for the questions afterwards.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3, continued: sorting change ideas on a simple impact × effort 2×2, the prioritisation matrix for beginners recommended by NHS Quality, Service Improvement and Redesign and NHS Education for Scotland, instead of a scored table from 0 to 5. Quick wins (top left: high impact, low effort) go first. Big bets (top right) wait for later cycles. Low-effort, low-yield ideas and high-effort, low-impact ideas are parked. The layout is the same as the Diagram Tool’s 2×2 Ideas tab. The example uses the ideas from the anonymised IDA pitch, where the pathway is the quick win.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1, continued: build the team. Check who the stakeholders are and how patients will be heard before anything is pitched. BMJ guidance says that without stakeholder support a QIP is likely to fail, however good the idea. There are 4 prompts: who does the work day to day (invite one of them onto the team), whose sign-off is needed, who might resist and why (usually workload), and who speaks for patients (one conversation, or a theme from PALS or the Friends and Family Test, is enough for a first project). There is a matching field on the Project Log’s Home tab.</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1: understand the problem (the groundwork for Model for Improvement question 1). Build the team first: the people the change affects, someone who can say yes and a patient or carer voice. Walk the current process with the people who do the work and map it. Use a fishbone for breadth, then the 5 Whys on the causes you have evidence for. Count something simple, decide whether the project is QI, audit or research, and register it. Both diagrams can be drawn and exported in the SAM QI Diagram Tool at https://aimqa.github.io/Test-/diagram-tool.html, which has the WHO quality lens and a worked VTE example built in. This step feeds SQUIRE items 3 (Problem description), 4 (Available knowledge) and 7 (Context).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1, continued: process mapping. Walk the route with the people who do the work instead of reconstructing it at a desk; 30 minutes is usually enough. Map what actually happens, including workarounds, even where it differs from the policy, and stop at 8 to 12 steps. Look for the waits between steps, which are usually most of the patient’s journey (the worked example shows a 15-minute task followed by a 2-hour wait); the steps where things go wrong, which become change ideas; steps that 2 people describe differently; and anything done twice or not at all. The 4 shapes match the Diagram Tool: a pill for the start and end, a box for a step, a diamond for a decision (map the ‘no’ route too) and a dashed box for a wait. The detail goes on the Project Log’s Process Map tab, which totals hands-on time against waiting time, and the picture is drawn at aimqa.github.io/Test-/diagram-tool.html. This feeds SQUIRE item 7 (Context).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1, continued: the fishbone (Ishikawa or cause-and-effect diagram). Its job is breadth: getting every possible cause out of people’s heads before the team starts debating which one matters. The 5 Whys works the other way, following a single path in depth, so the 2 complement each other. The usual order is the fishbone first, then the 5 Whys on the one or two causes you have evidence for. Six categories are offered as prompts (People, Process, Equipment, Environment, Policies, Patient factors). Teams should rename any that do not fit, and leave a bone empty instead of inventing a cause to fill it. An empty bone is a finding in itself, because it usually means nobody has looked there. Run it as a 20-minute whiteboard exercise with the people who do the work. The causes then become secondary drivers on the driver diagram, and the Diagram Tool moves them across in one click. This feeds SQUIRE items 3 (Problem description) and 7 (Context).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1, continued: a simple 5 Whys before the driver diagram, as recommended for beginners by the BMJ getting-started guide, the Royal College of Surgeons of England (RCS England) trainee guide, the Royal College of Physicians and the Institute for Healthcare Improvement (IHI). The fishbone is the fuller alternative. The worked VTE chain runs: the problem → skipped when busy → no prompt at the point of writing → the proforma predates the requirement → the root cause is a gap in the process. The teaching points are to stop at a system cause you can redesign, to look at the process instead of blaming people and to carry the root cause onto the driver diagram as a secondary driver. The Diagram Tool at aimqa.github.io/Test-/diagram-tool.html includes a 5 Whys builder.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3, continued: primary and secondary drivers. Primary drivers are the 3 to 5 big conditions that must be true for the aim to be achieved. Write them as states instead of actions, and test them by asking whether the aim would follow if all of them were true. Secondary drivers are the specific, ward-level parts of the system that would make one primary driver true; 1 to 3 under each primary driver is enough for a first project. Test each by asking whether changing it would improve the driver to its left. Change ideas name the artefact or action to test in a PDSA cycle. Common errors are change ideas written in the driver columns, drivers so bland that nobody could disagree with them and too many primary drivers. The same guidance is built into the SAM QI Diagram Tool at https://aimqa.github.io/Test-/diagram-tool.html.</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2, continued: quantitative data (counts, rates and times) show whether performance changed, and are plotted over time on the run chart. Qualitative data (staff and patient comments, and observations) explain why the change happened, bring workload and unintended effects to light, and suggest change ideas for cycle 2. Both feed SQUIRE items 10 (Measures) and 11 (Analysis).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3: choose change ideas (Model for Improvement question 3). Draw the driver diagram from the aim. Look at what other units have tried before inventing your own, for example on the SAM Improvement Exchange. Sort the ideas on the impact × effort 2×2 and choose the quick win (top left: high impact, low effort). Design the change on a small scale, so that the right thing becomes the easy thing. Assign roles and a start date, tell everyone affected and record a prediction. This step feeds SQUIRE items 5 (Rationale) and 8 (Intervention).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4: test and measure improvement (PDSA: Plan and Do). Launch on the planned date, keep measuring in exactly the same way, keep a diary of the context and continue for 6 to 8 weeks after the change. The next 3 slides cover Study (reading and presenting the run chart) and Act (keep, tweak or drop, then round again from Step 3). This step feeds SQUIRE items 9 (Study of the intervention), 10b to 10c (tracking the context, and data quality) and 13a (evolution of the intervention).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4, continued: the basics of reading a run chart for beginners (the IHI QI104 rules, and the appendix of the RCS England trainee guide). A shift is 6 or more consecutive points on one side of the median. A trend is 5 or more consecutive points all increasing or all decreasing. An astronomical point is a single data point far from the rest; look for the reason in the project diary instead of reacting to it. Mark the launch date and events in the context on the chart, do not react to single points and expect to need about 10 to 12 points before drawing conclusions. Full SPC is not covered here, because control charts are not needed for a first project.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4, continued (Study): one combined run chart, the headline result, surprises and context, a 10-minute presentation and a team decision. This feeds SQUIRE items 11 (Analysis) and 13 (Results).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5, continued (the write-up): work through the Reporting Guide, which says what is enough for each item. The fill-in Presentation Template is an optional aid, and the authors of SQUIRE 2.0 advise leaving out items that do not apply, with a reason. Write the title and abstract last, run the 18-item self-check, then submit. This covers SQUIRE items 1 to 18.</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4, continued (Act): learn from cycle 1, adjust and go back to Step 3 for the next cycle, which should be smaller and more focused. If you are rotating, hand the project over properly. When the change is working, Step 5 makes it part of everyday work and spreads it. This feeds SQUIRE item 13 (Results, including how the intervention evolved).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appendix on storytelling when you present (kept out of the Step 2 pitch, in line with the BMJ and RCS England guidance for beginners), taken from the acute internal medicine (AIM) pitch guidance. (1) The opening, or reason for being: one or two sentences on the ‘aha’ moment that got you involved. (2) The callback: return to the opening later with an anecdote that confirms it. (3) The ‘all is lost’ moment: the problem that threatened (or still threatens) the project, and how you overcame it or plan to. About 25 sentences in a logical order make a workable 3-minute pitch. The first 2 questions (What is it? How does it work?) matter most and deserve the most attention. The quotes are fictional examples in the style of the IDA worked example.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suggested pace across a 4-month rotation: understand the problem (weeks 1 to 2), define the aim and collect the baseline (3 to 6), choose the change (7), test and measure (8 to 13), and sustain, write up and share (14 to 16). There is handover guidance for trainees who rotate on before the end.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5: sustain, spread and share (the IHI’s guidance on implementing and spreading changes). Build the change into standard work so that it does not depend on one person. Name an owner and a re-check date, hand over the next cycle and write the project up to SQUIRE with the Reporting Guide. If it goes to the SAM conference, the QI abstract checker helps you fit a 300-word abstract to SAM’s format, and, if you choose, you can share it on the SAM Improvement Exchange. The Project Log’s Share and Replicate tab is the one-page pack, and sections A, B and D fill themselves in from Home, the PDSA Log, the Data Plan and the SQUIRE Check. This step feeds SQUIRE items 14 to 17 (Summary, Interpretation, Limitations and Conclusions, including sustainability and spread), then 1 and 2.</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aimqa.github.io/Test-/diagram-tool.html"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5.xml.rels><?xml version='1.0' encoding='UTF-8' standalone='yes'?>
<Relationships xmlns="http://schemas.openxmlformats.org/package/2006/relationships"><Relationship Id="rId1" Type="http://schemas.openxmlformats.org/officeDocument/2006/relationships/hyperlink" Target="http://www.hra-decisiontools.org.uk/research/"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hyperlink" Target="https://aimqa.github.io/Test-/diagram-tool.html"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7.xml.rels><?xml version='1.0' encoding='UTF-8' standalone='yes'?>
<Relationships xmlns="http://schemas.openxmlformats.org/package/2006/relationships"><Relationship Id="rId1" Type="http://schemas.openxmlformats.org/officeDocument/2006/relationships/hyperlink" Target="https://aimqa.github.io/Test-/diagram-tool.html?mode=fish"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8.xml.rels><?xml version='1.0' encoding='UTF-8' standalone='yes'?>
<Relationships xmlns="http://schemas.openxmlformats.org/package/2006/relationships"><Relationship Id="rId1" Type="http://schemas.openxmlformats.org/officeDocument/2006/relationships/hyperlink" Target="https://aimqa.github.io/Test-/diagram-tool.html?mode=whys"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9.xml.rels><?xml version='1.0' encoding='UTF-8' standalone='yes'?>
<Relationships xmlns="http://schemas.openxmlformats.org/package/2006/relationships"><Relationship Id="rId1" Type="http://schemas.openxmlformats.org/officeDocument/2006/relationships/hyperlink" Target="https://www.who.int/health-topics/quality-of-car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23D22"/>
        </a:solidFill>
      </p:bgPr>
    </p:bg>
    <p:spTree>
      <p:nvGrpSpPr>
        <p:cNvPr id="1" name=""/>
        <p:cNvGrpSpPr/>
        <p:nvPr/>
      </p:nvGrpSpPr>
      <p:grpSpPr>
        <a:xfrm>
          <a:off x="0" y="0"/>
          <a:ext cx="0" cy="0"/>
          <a:chOff x="0" y="0"/>
          <a:chExt cx="0" cy="0"/>
        </a:xfrm>
      </p:grpSpPr>
      <p:sp>
        <p:nvSpPr>
          <p:cNvPr id="2" name="Shape 0"/>
          <p:cNvSpPr/>
          <p:nvPr/>
        </p:nvSpPr>
        <p:spPr>
          <a:xfrm>
            <a:off x="7315200" y="-1188720"/>
            <a:ext cx="3108960" cy="3108960"/>
          </a:xfrm>
          <a:prstGeom prst="ellipse">
            <a:avLst/>
          </a:prstGeom>
          <a:solidFill>
            <a:srgbClr val="023D22"/>
          </a:solidFill>
          <a:ln w="15875">
            <a:solidFill>
              <a:srgbClr val="098040"/>
            </a:solidFill>
            <a:prstDash val="solid"/>
          </a:ln>
        </p:spPr>
        <p:txBody>
          <a:bodyPr/>
          <a:p/>
        </p:txBody>
      </p:sp>
      <p:sp>
        <p:nvSpPr>
          <p:cNvPr id="3" name="Shape 1"/>
          <p:cNvSpPr/>
          <p:nvPr/>
        </p:nvSpPr>
        <p:spPr>
          <a:xfrm>
            <a:off x="-1005840" y="3749040"/>
            <a:ext cx="2377440" cy="2377440"/>
          </a:xfrm>
          <a:prstGeom prst="ellipse">
            <a:avLst/>
          </a:prstGeom>
          <a:solidFill>
            <a:srgbClr val="098040"/>
          </a:solidFill>
          <a:ln w="12700">
            <a:solidFill>
              <a:srgbClr val="098040"/>
            </a:solidFill>
            <a:prstDash val="solid"/>
          </a:ln>
        </p:spPr>
        <p:txBody>
          <a:bodyPr/>
          <a:p/>
        </p:txBody>
      </p:sp>
      <p:sp>
        <p:nvSpPr>
          <p:cNvPr id="4" name="Text 2"/>
          <p:cNvSpPr/>
          <p:nvPr/>
        </p:nvSpPr>
        <p:spPr>
          <a:xfrm>
            <a:off x="7178040" y="384048"/>
            <a:ext cx="1508760" cy="310896"/>
          </a:xfrm>
          <a:prstGeom prst="roundRect">
            <a:avLst>
              <a:gd name="adj" fmla="val 47059"/>
            </a:avLst>
          </a:prstGeom>
          <a:solidFill>
            <a:srgbClr val="098040"/>
          </a:solid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5 STEPS · 1 CYCLE</a:t>
            </a:r>
            <a:endParaRPr lang="en-US" sz="900" dirty="0"/>
          </a:p>
        </p:txBody>
      </p:sp>
      <p:sp>
        <p:nvSpPr>
          <p:cNvPr id="5" name="Text 3"/>
          <p:cNvSpPr/>
          <p:nvPr/>
        </p:nvSpPr>
        <p:spPr>
          <a:xfrm>
            <a:off x="640080" y="914400"/>
            <a:ext cx="6400800" cy="274320"/>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SOCIETY FOR ACUTE MEDICINE · QUALITY IMPROVEMENT</a:t>
            </a:r>
            <a:endParaRPr lang="en-US" sz="1050" dirty="0"/>
          </a:p>
        </p:txBody>
      </p:sp>
      <p:sp>
        <p:nvSpPr>
          <p:cNvPr id="6" name="Text 4"/>
          <p:cNvSpPr/>
          <p:nvPr/>
        </p:nvSpPr>
        <p:spPr>
          <a:xfrm>
            <a:off x="640080" y="1234440"/>
            <a:ext cx="7680960" cy="777240"/>
          </a:xfrm>
          <a:prstGeom prst="rect">
            <a:avLst/>
          </a:prstGeom>
          <a:noFill/>
          <a:ln/>
        </p:spPr>
        <p:txBody>
          <a:bodyPr wrap="square" lIns="0" tIns="0" rIns="0" bIns="0" rtlCol="0" anchor="ctr"/>
          <a:lstStyle/>
          <a:p>
            <a:pPr indent="0" marL="0">
              <a:buNone/>
            </a:pPr>
            <a:r>
              <a:rPr lang="en-US" sz="3600" b="1" dirty="0">
                <a:solidFill>
                  <a:srgbClr val="FFFFFF"/>
                </a:solidFill>
                <a:latin typeface="Calibri" pitchFamily="34" charset="0"/>
                <a:ea typeface="Calibri" pitchFamily="34" charset="-122"/>
                <a:cs typeface="Calibri" pitchFamily="34" charset="-120"/>
              </a:rPr>
              <a:t>The SAM QI Roadmap</a:t>
            </a:r>
            <a:endParaRPr lang="en-US" sz="3600" dirty="0"/>
          </a:p>
        </p:txBody>
      </p:sp>
      <p:sp>
        <p:nvSpPr>
          <p:cNvPr id="7" name="Text 5"/>
          <p:cNvSpPr/>
          <p:nvPr/>
        </p:nvSpPr>
        <p:spPr>
          <a:xfrm>
            <a:off x="640080" y="2103120"/>
            <a:ext cx="6949440" cy="502920"/>
          </a:xfrm>
          <a:prstGeom prst="rect">
            <a:avLst/>
          </a:prstGeom>
          <a:noFill/>
          <a:ln/>
        </p:spPr>
        <p:txBody>
          <a:bodyPr wrap="square" lIns="0" tIns="0" rIns="0" bIns="0" rtlCol="0" anchor="ctr"/>
          <a:lstStyle/>
          <a:p>
            <a:pPr indent="0" marL="0">
              <a:buNone/>
            </a:pPr>
            <a:r>
              <a:rPr lang="en-US" sz="1250" i="1" dirty="0">
                <a:solidFill>
                  <a:srgbClr val="E4F0E8"/>
                </a:solidFill>
                <a:latin typeface="Calibri" pitchFamily="34" charset="0"/>
                <a:ea typeface="Calibri" pitchFamily="34" charset="-122"/>
                <a:cs typeface="Calibri" pitchFamily="34" charset="-120"/>
              </a:rPr>
              <a:t>Five steps to better care, from the first idea to a change that lasts, and round again.</a:t>
            </a:r>
            <a:endParaRPr lang="en-US" sz="1250" dirty="0"/>
          </a:p>
        </p:txBody>
      </p:sp>
      <p:sp>
        <p:nvSpPr>
          <p:cNvPr id="8" name="Text 6"/>
          <p:cNvSpPr/>
          <p:nvPr/>
        </p:nvSpPr>
        <p:spPr>
          <a:xfrm>
            <a:off x="640080" y="3154680"/>
            <a:ext cx="7223760" cy="457200"/>
          </a:xfrm>
          <a:prstGeom prst="rect">
            <a:avLst/>
          </a:prstGeom>
          <a:noFill/>
          <a:ln/>
        </p:spPr>
        <p:txBody>
          <a:bodyPr wrap="square" lIns="0" tIns="0" rIns="0" bIns="0" rtlCol="0" anchor="ctr"/>
          <a:lstStyle/>
          <a:p>
            <a:pPr indent="0" marL="0">
              <a:buNone/>
            </a:pPr>
            <a:r>
              <a:rPr lang="en-US" sz="1050" dirty="0">
                <a:solidFill>
                  <a:srgbClr val="E4F0E8"/>
                </a:solidFill>
                <a:latin typeface="Calibri" pitchFamily="34" charset="0"/>
                <a:ea typeface="Calibri" pitchFamily="34" charset="-122"/>
                <a:cs typeface="Calibri" pitchFamily="34" charset="-120"/>
              </a:rPr>
              <a:t>Works with the </a:t>
            </a:r>
            <a:pPr indent="0" marL="0">
              <a:buNone/>
            </a:pPr>
            <a:r>
              <a:rPr lang="en-US" sz="1050" b="1" dirty="0">
                <a:solidFill>
                  <a:srgbClr val="FFFFFF"/>
                </a:solidFill>
                <a:latin typeface="Calibri" pitchFamily="34" charset="0"/>
                <a:ea typeface="Calibri" pitchFamily="34" charset="-122"/>
                <a:cs typeface="Calibri" pitchFamily="34" charset="-120"/>
              </a:rPr>
              <a:t>SQUIRE 2.0 Presentation Template</a:t>
            </a:r>
            <a:pPr indent="0" marL="0">
              <a:buNone/>
            </a:pPr>
            <a:r>
              <a:rPr lang="en-US" sz="1050" dirty="0">
                <a:solidFill>
                  <a:srgbClr val="E4F0E8"/>
                </a:solidFill>
                <a:latin typeface="Calibri" pitchFamily="34" charset="0"/>
                <a:ea typeface="Calibri" pitchFamily="34" charset="-122"/>
                <a:cs typeface="Calibri" pitchFamily="34" charset="-120"/>
              </a:rPr>
              <a:t> and </a:t>
            </a:r>
            <a:pPr indent="0" marL="0">
              <a:buNone/>
            </a:pPr>
            <a:r>
              <a:rPr lang="en-US" sz="1050" b="1" dirty="0">
                <a:solidFill>
                  <a:srgbClr val="FFFFFF"/>
                </a:solidFill>
                <a:latin typeface="Calibri" pitchFamily="34" charset="0"/>
                <a:ea typeface="Calibri" pitchFamily="34" charset="-122"/>
                <a:cs typeface="Calibri" pitchFamily="34" charset="-120"/>
              </a:rPr>
              <a:t>Reporting Guide</a:t>
            </a:r>
            <a:pPr indent="0" marL="0">
              <a:buNone/>
            </a:pPr>
            <a:r>
              <a:rPr lang="en-US" sz="1050" dirty="0">
                <a:solidFill>
                  <a:srgbClr val="E4F0E8"/>
                </a:solidFill>
                <a:latin typeface="Calibri" pitchFamily="34" charset="0"/>
                <a:ea typeface="Calibri" pitchFamily="34" charset="-122"/>
                <a:cs typeface="Calibri" pitchFamily="34" charset="-120"/>
              </a:rPr>
              <a:t>, which you use at Step 5. SQUIRE is the Standards for Quality Improvement Reporting Excellence.</a:t>
            </a:r>
            <a:endParaRPr lang="en-US" sz="1050" dirty="0"/>
          </a:p>
        </p:txBody>
      </p:sp>
      <p:sp>
        <p:nvSpPr>
          <p:cNvPr id="9" name="Text 7"/>
          <p:cNvSpPr/>
          <p:nvPr/>
        </p:nvSpPr>
        <p:spPr>
          <a:xfrm>
            <a:off x="640080" y="4434840"/>
            <a:ext cx="7315200" cy="256032"/>
          </a:xfrm>
          <a:prstGeom prst="rect">
            <a:avLst/>
          </a:prstGeom>
          <a:noFill/>
          <a:ln/>
        </p:spPr>
        <p:txBody>
          <a:bodyPr wrap="square" lIns="0" tIns="0" rIns="0" bIns="0" rtlCol="0" anchor="ctr"/>
          <a:lstStyle/>
          <a:p>
            <a:pPr indent="0" marL="0">
              <a:buNone/>
            </a:pPr>
            <a:r>
              <a:rPr lang="en-US" sz="1000" dirty="0">
                <a:solidFill>
                  <a:srgbClr val="E4F0E8"/>
                </a:solidFill>
                <a:latin typeface="Calibri" pitchFamily="34" charset="0"/>
                <a:ea typeface="Calibri" pitchFamily="34" charset="-122"/>
                <a:cs typeface="Calibri" pitchFamily="34" charset="-120"/>
              </a:rPr>
              <a:t>Society for Acute Medicine  |  Quality Improvement</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The 5 steps at a glance</a:t>
            </a:r>
            <a:endParaRPr lang="en-US" sz="2200" dirty="0"/>
          </a:p>
        </p:txBody>
      </p:sp>
      <p:sp>
        <p:nvSpPr>
          <p:cNvPr id="3" name="Shape 1"/>
          <p:cNvSpPr/>
          <p:nvPr/>
        </p:nvSpPr>
        <p:spPr>
          <a:xfrm>
            <a:off x="457200" y="932688"/>
            <a:ext cx="8229600" cy="566928"/>
          </a:xfrm>
          <a:prstGeom prst="roundRect">
            <a:avLst>
              <a:gd name="adj" fmla="val 14000"/>
            </a:avLst>
          </a:prstGeom>
          <a:solidFill>
            <a:srgbClr val="F1F6F2"/>
          </a:solidFill>
          <a:ln w="12700">
            <a:solidFill>
              <a:srgbClr val="F1F6F2"/>
            </a:solidFill>
            <a:prstDash val="solid"/>
          </a:ln>
        </p:spPr>
        <p:txBody>
          <a:bodyPr/>
          <a:p/>
        </p:txBody>
      </p:sp>
      <p:sp>
        <p:nvSpPr>
          <p:cNvPr id="4" name="Text 2"/>
          <p:cNvSpPr/>
          <p:nvPr/>
        </p:nvSpPr>
        <p:spPr>
          <a:xfrm>
            <a:off x="658368" y="932688"/>
            <a:ext cx="502920" cy="566928"/>
          </a:xfrm>
          <a:prstGeom prst="rect">
            <a:avLst/>
          </a:prstGeom>
          <a:noFill/>
          <a:ln/>
        </p:spPr>
        <p:txBody>
          <a:bodyPr wrap="square" lIns="0" tIns="0" rIns="0" bIns="0" rtlCol="0" anchor="ctr"/>
          <a:lstStyle/>
          <a:p>
            <a:pPr indent="0" marL="0">
              <a:buNone/>
            </a:pPr>
            <a:r>
              <a:rPr lang="en-US" sz="1350" b="1" dirty="0">
                <a:solidFill>
                  <a:srgbClr val="036E3A"/>
                </a:solidFill>
                <a:latin typeface="Calibri" pitchFamily="34" charset="0"/>
                <a:ea typeface="Calibri" pitchFamily="34" charset="-122"/>
                <a:cs typeface="Calibri" pitchFamily="34" charset="-120"/>
              </a:rPr>
              <a:t>01</a:t>
            </a:r>
            <a:endParaRPr lang="en-US" sz="1350" dirty="0"/>
          </a:p>
        </p:txBody>
      </p:sp>
      <p:sp>
        <p:nvSpPr>
          <p:cNvPr id="5" name="Text 3"/>
          <p:cNvSpPr/>
          <p:nvPr/>
        </p:nvSpPr>
        <p:spPr>
          <a:xfrm>
            <a:off x="1234440" y="932688"/>
            <a:ext cx="2240280" cy="566928"/>
          </a:xfrm>
          <a:prstGeom prst="rect">
            <a:avLst/>
          </a:prstGeom>
          <a:noFill/>
          <a:ln/>
        </p:spPr>
        <p:txBody>
          <a:bodyPr wrap="square" lIns="0" tIns="0" rIns="0" bIns="0" rtlCol="0" anchor="ctr"/>
          <a:lstStyle/>
          <a:p>
            <a:pPr indent="0" marL="0">
              <a:buNone/>
            </a:pPr>
            <a:r>
              <a:rPr lang="en-US" sz="1050" b="1" dirty="0">
                <a:solidFill>
                  <a:srgbClr val="1B1B1B"/>
                </a:solidFill>
                <a:latin typeface="Calibri" pitchFamily="34" charset="0"/>
                <a:ea typeface="Calibri" pitchFamily="34" charset="-122"/>
                <a:cs typeface="Calibri" pitchFamily="34" charset="-120"/>
              </a:rPr>
              <a:t>Understand the problem</a:t>
            </a:r>
            <a:endParaRPr lang="en-US" sz="1050" dirty="0"/>
          </a:p>
        </p:txBody>
      </p:sp>
      <p:sp>
        <p:nvSpPr>
          <p:cNvPr id="6" name="Text 4"/>
          <p:cNvSpPr/>
          <p:nvPr/>
        </p:nvSpPr>
        <p:spPr>
          <a:xfrm>
            <a:off x="3566160" y="932688"/>
            <a:ext cx="3383280" cy="566928"/>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Build the team, map it, find the causes</a:t>
            </a:r>
            <a:endParaRPr lang="en-US" sz="900" dirty="0"/>
          </a:p>
        </p:txBody>
      </p:sp>
      <p:sp>
        <p:nvSpPr>
          <p:cNvPr id="7" name="Text 5"/>
          <p:cNvSpPr/>
          <p:nvPr/>
        </p:nvSpPr>
        <p:spPr>
          <a:xfrm>
            <a:off x="6949440" y="932688"/>
            <a:ext cx="1572768" cy="566928"/>
          </a:xfrm>
          <a:prstGeom prst="rect">
            <a:avLst/>
          </a:prstGeom>
          <a:noFill/>
          <a:ln/>
        </p:spPr>
        <p:txBody>
          <a:bodyPr wrap="square" lIns="0" tIns="0" rIns="0" bIns="0" rtlCol="0" anchor="ctr"/>
          <a:lstStyle/>
          <a:p>
            <a:pPr algn="r" indent="0" marL="0">
              <a:buNone/>
            </a:pPr>
            <a:r>
              <a:rPr lang="en-US" sz="850" b="1" dirty="0">
                <a:solidFill>
                  <a:srgbClr val="036E3A"/>
                </a:solidFill>
                <a:latin typeface="Calibri" pitchFamily="34" charset="0"/>
                <a:ea typeface="Calibri" pitchFamily="34" charset="-122"/>
                <a:cs typeface="Calibri" pitchFamily="34" charset="-120"/>
              </a:rPr>
              <a:t>A shared picture</a:t>
            </a:r>
            <a:endParaRPr lang="en-US" sz="850" dirty="0"/>
          </a:p>
        </p:txBody>
      </p:sp>
      <p:sp>
        <p:nvSpPr>
          <p:cNvPr id="8" name="Shape 6"/>
          <p:cNvSpPr/>
          <p:nvPr/>
        </p:nvSpPr>
        <p:spPr>
          <a:xfrm>
            <a:off x="457200" y="1645920"/>
            <a:ext cx="8229600" cy="566928"/>
          </a:xfrm>
          <a:prstGeom prst="roundRect">
            <a:avLst>
              <a:gd name="adj" fmla="val 14000"/>
            </a:avLst>
          </a:prstGeom>
          <a:solidFill>
            <a:srgbClr val="F1F6F2"/>
          </a:solidFill>
          <a:ln w="12700">
            <a:solidFill>
              <a:srgbClr val="F1F6F2"/>
            </a:solidFill>
            <a:prstDash val="solid"/>
          </a:ln>
        </p:spPr>
        <p:txBody>
          <a:bodyPr/>
          <a:p/>
        </p:txBody>
      </p:sp>
      <p:sp>
        <p:nvSpPr>
          <p:cNvPr id="9" name="Text 7"/>
          <p:cNvSpPr/>
          <p:nvPr/>
        </p:nvSpPr>
        <p:spPr>
          <a:xfrm>
            <a:off x="658368" y="1645920"/>
            <a:ext cx="502920" cy="566928"/>
          </a:xfrm>
          <a:prstGeom prst="rect">
            <a:avLst/>
          </a:prstGeom>
          <a:noFill/>
          <a:ln/>
        </p:spPr>
        <p:txBody>
          <a:bodyPr wrap="square" lIns="0" tIns="0" rIns="0" bIns="0" rtlCol="0" anchor="ctr"/>
          <a:lstStyle/>
          <a:p>
            <a:pPr indent="0" marL="0">
              <a:buNone/>
            </a:pPr>
            <a:r>
              <a:rPr lang="en-US" sz="1350" b="1" dirty="0">
                <a:solidFill>
                  <a:srgbClr val="036E3A"/>
                </a:solidFill>
                <a:latin typeface="Calibri" pitchFamily="34" charset="0"/>
                <a:ea typeface="Calibri" pitchFamily="34" charset="-122"/>
                <a:cs typeface="Calibri" pitchFamily="34" charset="-120"/>
              </a:rPr>
              <a:t>02</a:t>
            </a:r>
            <a:endParaRPr lang="en-US" sz="1350" dirty="0"/>
          </a:p>
        </p:txBody>
      </p:sp>
      <p:sp>
        <p:nvSpPr>
          <p:cNvPr id="10" name="Text 8"/>
          <p:cNvSpPr/>
          <p:nvPr/>
        </p:nvSpPr>
        <p:spPr>
          <a:xfrm>
            <a:off x="1234440" y="1645920"/>
            <a:ext cx="2240280" cy="566928"/>
          </a:xfrm>
          <a:prstGeom prst="rect">
            <a:avLst/>
          </a:prstGeom>
          <a:noFill/>
          <a:ln/>
        </p:spPr>
        <p:txBody>
          <a:bodyPr wrap="square" lIns="0" tIns="0" rIns="0" bIns="0" rtlCol="0" anchor="ctr"/>
          <a:lstStyle/>
          <a:p>
            <a:pPr indent="0" marL="0">
              <a:buNone/>
            </a:pPr>
            <a:r>
              <a:rPr lang="en-US" sz="1050" b="1" dirty="0">
                <a:solidFill>
                  <a:srgbClr val="1B1B1B"/>
                </a:solidFill>
                <a:latin typeface="Calibri" pitchFamily="34" charset="0"/>
                <a:ea typeface="Calibri" pitchFamily="34" charset="-122"/>
                <a:cs typeface="Calibri" pitchFamily="34" charset="-120"/>
              </a:rPr>
              <a:t>Define the problem and aim</a:t>
            </a:r>
            <a:endParaRPr lang="en-US" sz="1050" dirty="0"/>
          </a:p>
        </p:txBody>
      </p:sp>
      <p:sp>
        <p:nvSpPr>
          <p:cNvPr id="11" name="Text 9"/>
          <p:cNvSpPr/>
          <p:nvPr/>
        </p:nvSpPr>
        <p:spPr>
          <a:xfrm>
            <a:off x="3566160" y="1645920"/>
            <a:ext cx="3383280" cy="566928"/>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An aim, 3 measures, a baseline, the pitch</a:t>
            </a:r>
            <a:endParaRPr lang="en-US" sz="900" dirty="0"/>
          </a:p>
        </p:txBody>
      </p:sp>
      <p:sp>
        <p:nvSpPr>
          <p:cNvPr id="12" name="Text 10"/>
          <p:cNvSpPr/>
          <p:nvPr/>
        </p:nvSpPr>
        <p:spPr>
          <a:xfrm>
            <a:off x="6949440" y="1645920"/>
            <a:ext cx="1572768" cy="566928"/>
          </a:xfrm>
          <a:prstGeom prst="rect">
            <a:avLst/>
          </a:prstGeom>
          <a:noFill/>
          <a:ln/>
        </p:spPr>
        <p:txBody>
          <a:bodyPr wrap="square" lIns="0" tIns="0" rIns="0" bIns="0" rtlCol="0" anchor="ctr"/>
          <a:lstStyle/>
          <a:p>
            <a:pPr algn="r" indent="0" marL="0">
              <a:buNone/>
            </a:pPr>
            <a:r>
              <a:rPr lang="en-US" sz="850" b="1" dirty="0">
                <a:solidFill>
                  <a:srgbClr val="036E3A"/>
                </a:solidFill>
                <a:latin typeface="Calibri" pitchFamily="34" charset="0"/>
                <a:ea typeface="Calibri" pitchFamily="34" charset="-122"/>
                <a:cs typeface="Calibri" pitchFamily="34" charset="-120"/>
              </a:rPr>
              <a:t>A baseline run chart</a:t>
            </a:r>
            <a:endParaRPr lang="en-US" sz="850" dirty="0"/>
          </a:p>
        </p:txBody>
      </p:sp>
      <p:sp>
        <p:nvSpPr>
          <p:cNvPr id="13" name="Shape 11"/>
          <p:cNvSpPr/>
          <p:nvPr/>
        </p:nvSpPr>
        <p:spPr>
          <a:xfrm>
            <a:off x="457200" y="2359152"/>
            <a:ext cx="8229600" cy="566928"/>
          </a:xfrm>
          <a:prstGeom prst="roundRect">
            <a:avLst>
              <a:gd name="adj" fmla="val 14000"/>
            </a:avLst>
          </a:prstGeom>
          <a:solidFill>
            <a:srgbClr val="F1F6F2"/>
          </a:solidFill>
          <a:ln w="12700">
            <a:solidFill>
              <a:srgbClr val="F1F6F2"/>
            </a:solidFill>
            <a:prstDash val="solid"/>
          </a:ln>
        </p:spPr>
        <p:txBody>
          <a:bodyPr/>
          <a:p/>
        </p:txBody>
      </p:sp>
      <p:sp>
        <p:nvSpPr>
          <p:cNvPr id="14" name="Text 12"/>
          <p:cNvSpPr/>
          <p:nvPr/>
        </p:nvSpPr>
        <p:spPr>
          <a:xfrm>
            <a:off x="658368" y="2359152"/>
            <a:ext cx="502920" cy="566928"/>
          </a:xfrm>
          <a:prstGeom prst="rect">
            <a:avLst/>
          </a:prstGeom>
          <a:noFill/>
          <a:ln/>
        </p:spPr>
        <p:txBody>
          <a:bodyPr wrap="square" lIns="0" tIns="0" rIns="0" bIns="0" rtlCol="0" anchor="ctr"/>
          <a:lstStyle/>
          <a:p>
            <a:pPr indent="0" marL="0">
              <a:buNone/>
            </a:pPr>
            <a:r>
              <a:rPr lang="en-US" sz="1350" b="1" dirty="0">
                <a:solidFill>
                  <a:srgbClr val="036E3A"/>
                </a:solidFill>
                <a:latin typeface="Calibri" pitchFamily="34" charset="0"/>
                <a:ea typeface="Calibri" pitchFamily="34" charset="-122"/>
                <a:cs typeface="Calibri" pitchFamily="34" charset="-120"/>
              </a:rPr>
              <a:t>03</a:t>
            </a:r>
            <a:endParaRPr lang="en-US" sz="1350" dirty="0"/>
          </a:p>
        </p:txBody>
      </p:sp>
      <p:sp>
        <p:nvSpPr>
          <p:cNvPr id="15" name="Text 13"/>
          <p:cNvSpPr/>
          <p:nvPr/>
        </p:nvSpPr>
        <p:spPr>
          <a:xfrm>
            <a:off x="1234440" y="2359152"/>
            <a:ext cx="2240280" cy="566928"/>
          </a:xfrm>
          <a:prstGeom prst="rect">
            <a:avLst/>
          </a:prstGeom>
          <a:noFill/>
          <a:ln/>
        </p:spPr>
        <p:txBody>
          <a:bodyPr wrap="square" lIns="0" tIns="0" rIns="0" bIns="0" rtlCol="0" anchor="ctr"/>
          <a:lstStyle/>
          <a:p>
            <a:pPr indent="0" marL="0">
              <a:buNone/>
            </a:pPr>
            <a:r>
              <a:rPr lang="en-US" sz="1050" b="1" dirty="0">
                <a:solidFill>
                  <a:srgbClr val="1B1B1B"/>
                </a:solidFill>
                <a:latin typeface="Calibri" pitchFamily="34" charset="0"/>
                <a:ea typeface="Calibri" pitchFamily="34" charset="-122"/>
                <a:cs typeface="Calibri" pitchFamily="34" charset="-120"/>
              </a:rPr>
              <a:t>Choose change ideas</a:t>
            </a:r>
            <a:endParaRPr lang="en-US" sz="1050" dirty="0"/>
          </a:p>
        </p:txBody>
      </p:sp>
      <p:sp>
        <p:nvSpPr>
          <p:cNvPr id="16" name="Text 14"/>
          <p:cNvSpPr/>
          <p:nvPr/>
        </p:nvSpPr>
        <p:spPr>
          <a:xfrm>
            <a:off x="3566160" y="2359152"/>
            <a:ext cx="3383280" cy="566928"/>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Driver diagram, then one quick win to test</a:t>
            </a:r>
            <a:endParaRPr lang="en-US" sz="900" dirty="0"/>
          </a:p>
        </p:txBody>
      </p:sp>
      <p:sp>
        <p:nvSpPr>
          <p:cNvPr id="17" name="Text 15"/>
          <p:cNvSpPr/>
          <p:nvPr/>
        </p:nvSpPr>
        <p:spPr>
          <a:xfrm>
            <a:off x="6949440" y="2359152"/>
            <a:ext cx="1572768" cy="566928"/>
          </a:xfrm>
          <a:prstGeom prst="rect">
            <a:avLst/>
          </a:prstGeom>
          <a:noFill/>
          <a:ln/>
        </p:spPr>
        <p:txBody>
          <a:bodyPr wrap="square" lIns="0" tIns="0" rIns="0" bIns="0" rtlCol="0" anchor="ctr"/>
          <a:lstStyle/>
          <a:p>
            <a:pPr algn="r" indent="0" marL="0">
              <a:buNone/>
            </a:pPr>
            <a:r>
              <a:rPr lang="en-US" sz="850" b="1" dirty="0">
                <a:solidFill>
                  <a:srgbClr val="036E3A"/>
                </a:solidFill>
                <a:latin typeface="Calibri" pitchFamily="34" charset="0"/>
                <a:ea typeface="Calibri" pitchFamily="34" charset="-122"/>
                <a:cs typeface="Calibri" pitchFamily="34" charset="-120"/>
              </a:rPr>
              <a:t>A start date</a:t>
            </a:r>
            <a:endParaRPr lang="en-US" sz="850" dirty="0"/>
          </a:p>
        </p:txBody>
      </p:sp>
      <p:sp>
        <p:nvSpPr>
          <p:cNvPr id="18" name="Shape 16"/>
          <p:cNvSpPr/>
          <p:nvPr/>
        </p:nvSpPr>
        <p:spPr>
          <a:xfrm>
            <a:off x="457200" y="3072384"/>
            <a:ext cx="8229600" cy="566928"/>
          </a:xfrm>
          <a:prstGeom prst="roundRect">
            <a:avLst>
              <a:gd name="adj" fmla="val 14000"/>
            </a:avLst>
          </a:prstGeom>
          <a:solidFill>
            <a:srgbClr val="F1F6F2"/>
          </a:solidFill>
          <a:ln w="12700">
            <a:solidFill>
              <a:srgbClr val="F1F6F2"/>
            </a:solidFill>
            <a:prstDash val="solid"/>
          </a:ln>
        </p:spPr>
        <p:txBody>
          <a:bodyPr/>
          <a:p/>
        </p:txBody>
      </p:sp>
      <p:sp>
        <p:nvSpPr>
          <p:cNvPr id="19" name="Text 17"/>
          <p:cNvSpPr/>
          <p:nvPr/>
        </p:nvSpPr>
        <p:spPr>
          <a:xfrm>
            <a:off x="658368" y="3072384"/>
            <a:ext cx="502920" cy="566928"/>
          </a:xfrm>
          <a:prstGeom prst="rect">
            <a:avLst/>
          </a:prstGeom>
          <a:noFill/>
          <a:ln/>
        </p:spPr>
        <p:txBody>
          <a:bodyPr wrap="square" lIns="0" tIns="0" rIns="0" bIns="0" rtlCol="0" anchor="ctr"/>
          <a:lstStyle/>
          <a:p>
            <a:pPr indent="0" marL="0">
              <a:buNone/>
            </a:pPr>
            <a:r>
              <a:rPr lang="en-US" sz="1350" b="1" dirty="0">
                <a:solidFill>
                  <a:srgbClr val="036E3A"/>
                </a:solidFill>
                <a:latin typeface="Calibri" pitchFamily="34" charset="0"/>
                <a:ea typeface="Calibri" pitchFamily="34" charset="-122"/>
                <a:cs typeface="Calibri" pitchFamily="34" charset="-120"/>
              </a:rPr>
              <a:t>04</a:t>
            </a:r>
            <a:endParaRPr lang="en-US" sz="1350" dirty="0"/>
          </a:p>
        </p:txBody>
      </p:sp>
      <p:sp>
        <p:nvSpPr>
          <p:cNvPr id="20" name="Text 18"/>
          <p:cNvSpPr/>
          <p:nvPr/>
        </p:nvSpPr>
        <p:spPr>
          <a:xfrm>
            <a:off x="1234440" y="3072384"/>
            <a:ext cx="2240280" cy="566928"/>
          </a:xfrm>
          <a:prstGeom prst="rect">
            <a:avLst/>
          </a:prstGeom>
          <a:noFill/>
          <a:ln/>
        </p:spPr>
        <p:txBody>
          <a:bodyPr wrap="square" lIns="0" tIns="0" rIns="0" bIns="0" rtlCol="0" anchor="ctr"/>
          <a:lstStyle/>
          <a:p>
            <a:pPr indent="0" marL="0">
              <a:buNone/>
            </a:pPr>
            <a:r>
              <a:rPr lang="en-US" sz="1050" b="1" dirty="0">
                <a:solidFill>
                  <a:srgbClr val="1B1B1B"/>
                </a:solidFill>
                <a:latin typeface="Calibri" pitchFamily="34" charset="0"/>
                <a:ea typeface="Calibri" pitchFamily="34" charset="-122"/>
                <a:cs typeface="Calibri" pitchFamily="34" charset="-120"/>
              </a:rPr>
              <a:t>Test and measure improvement</a:t>
            </a:r>
            <a:endParaRPr lang="en-US" sz="1050" dirty="0"/>
          </a:p>
        </p:txBody>
      </p:sp>
      <p:sp>
        <p:nvSpPr>
          <p:cNvPr id="21" name="Text 19"/>
          <p:cNvSpPr/>
          <p:nvPr/>
        </p:nvSpPr>
        <p:spPr>
          <a:xfrm>
            <a:off x="3566160" y="3072384"/>
            <a:ext cx="3383280" cy="566928"/>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Plan–Do–Study–Act (PDSA): test small, plot every week, go round again</a:t>
            </a:r>
            <a:endParaRPr lang="en-US" sz="900" dirty="0"/>
          </a:p>
        </p:txBody>
      </p:sp>
      <p:sp>
        <p:nvSpPr>
          <p:cNvPr id="22" name="Text 20"/>
          <p:cNvSpPr/>
          <p:nvPr/>
        </p:nvSpPr>
        <p:spPr>
          <a:xfrm>
            <a:off x="6949440" y="3072384"/>
            <a:ext cx="1572768" cy="566928"/>
          </a:xfrm>
          <a:prstGeom prst="rect">
            <a:avLst/>
          </a:prstGeom>
          <a:noFill/>
          <a:ln/>
        </p:spPr>
        <p:txBody>
          <a:bodyPr wrap="square" lIns="0" tIns="0" rIns="0" bIns="0" rtlCol="0" anchor="ctr"/>
          <a:lstStyle/>
          <a:p>
            <a:pPr algn="r" indent="0" marL="0">
              <a:buNone/>
            </a:pPr>
            <a:r>
              <a:rPr lang="en-US" sz="850" b="1" dirty="0">
                <a:solidFill>
                  <a:srgbClr val="036E3A"/>
                </a:solidFill>
                <a:latin typeface="Calibri" pitchFamily="34" charset="0"/>
                <a:ea typeface="Calibri" pitchFamily="34" charset="-122"/>
                <a:cs typeface="Calibri" pitchFamily="34" charset="-120"/>
              </a:rPr>
              <a:t>A team decision</a:t>
            </a:r>
            <a:endParaRPr lang="en-US" sz="850" dirty="0"/>
          </a:p>
        </p:txBody>
      </p:sp>
      <p:sp>
        <p:nvSpPr>
          <p:cNvPr id="23" name="Shape 21"/>
          <p:cNvSpPr/>
          <p:nvPr/>
        </p:nvSpPr>
        <p:spPr>
          <a:xfrm>
            <a:off x="457200" y="3785616"/>
            <a:ext cx="8229600" cy="566928"/>
          </a:xfrm>
          <a:prstGeom prst="roundRect">
            <a:avLst>
              <a:gd name="adj" fmla="val 14000"/>
            </a:avLst>
          </a:prstGeom>
          <a:solidFill>
            <a:srgbClr val="F1F6F2"/>
          </a:solidFill>
          <a:ln w="12700">
            <a:solidFill>
              <a:srgbClr val="F1F6F2"/>
            </a:solidFill>
            <a:prstDash val="solid"/>
          </a:ln>
        </p:spPr>
        <p:txBody>
          <a:bodyPr/>
          <a:p/>
        </p:txBody>
      </p:sp>
      <p:sp>
        <p:nvSpPr>
          <p:cNvPr id="24" name="Text 22"/>
          <p:cNvSpPr/>
          <p:nvPr/>
        </p:nvSpPr>
        <p:spPr>
          <a:xfrm>
            <a:off x="658368" y="3785616"/>
            <a:ext cx="502920" cy="566928"/>
          </a:xfrm>
          <a:prstGeom prst="rect">
            <a:avLst/>
          </a:prstGeom>
          <a:noFill/>
          <a:ln/>
        </p:spPr>
        <p:txBody>
          <a:bodyPr wrap="square" lIns="0" tIns="0" rIns="0" bIns="0" rtlCol="0" anchor="ctr"/>
          <a:lstStyle/>
          <a:p>
            <a:pPr indent="0" marL="0">
              <a:buNone/>
            </a:pPr>
            <a:r>
              <a:rPr lang="en-US" sz="1350" b="1" dirty="0">
                <a:solidFill>
                  <a:srgbClr val="036E3A"/>
                </a:solidFill>
                <a:latin typeface="Calibri" pitchFamily="34" charset="0"/>
                <a:ea typeface="Calibri" pitchFamily="34" charset="-122"/>
                <a:cs typeface="Calibri" pitchFamily="34" charset="-120"/>
              </a:rPr>
              <a:t>05</a:t>
            </a:r>
            <a:endParaRPr lang="en-US" sz="1350" dirty="0"/>
          </a:p>
        </p:txBody>
      </p:sp>
      <p:sp>
        <p:nvSpPr>
          <p:cNvPr id="25" name="Text 23"/>
          <p:cNvSpPr/>
          <p:nvPr/>
        </p:nvSpPr>
        <p:spPr>
          <a:xfrm>
            <a:off x="1234440" y="3785616"/>
            <a:ext cx="2240280" cy="566928"/>
          </a:xfrm>
          <a:prstGeom prst="rect">
            <a:avLst/>
          </a:prstGeom>
          <a:noFill/>
          <a:ln/>
        </p:spPr>
        <p:txBody>
          <a:bodyPr wrap="square" lIns="0" tIns="0" rIns="0" bIns="0" rtlCol="0" anchor="ctr"/>
          <a:lstStyle/>
          <a:p>
            <a:pPr indent="0" marL="0">
              <a:buNone/>
            </a:pPr>
            <a:r>
              <a:rPr lang="en-US" sz="1050" b="1" dirty="0">
                <a:solidFill>
                  <a:srgbClr val="1B1B1B"/>
                </a:solidFill>
                <a:latin typeface="Calibri" pitchFamily="34" charset="0"/>
                <a:ea typeface="Calibri" pitchFamily="34" charset="-122"/>
                <a:cs typeface="Calibri" pitchFamily="34" charset="-120"/>
              </a:rPr>
              <a:t>Sustain, spread and share</a:t>
            </a:r>
            <a:endParaRPr lang="en-US" sz="1050" dirty="0"/>
          </a:p>
        </p:txBody>
      </p:sp>
      <p:sp>
        <p:nvSpPr>
          <p:cNvPr id="26" name="Text 24"/>
          <p:cNvSpPr/>
          <p:nvPr/>
        </p:nvSpPr>
        <p:spPr>
          <a:xfrm>
            <a:off x="3566160" y="3785616"/>
            <a:ext cx="3383280" cy="566928"/>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Hand it on, write it up, share it</a:t>
            </a:r>
            <a:endParaRPr lang="en-US" sz="900" dirty="0"/>
          </a:p>
        </p:txBody>
      </p:sp>
      <p:sp>
        <p:nvSpPr>
          <p:cNvPr id="27" name="Text 25"/>
          <p:cNvSpPr/>
          <p:nvPr/>
        </p:nvSpPr>
        <p:spPr>
          <a:xfrm>
            <a:off x="6949440" y="3785616"/>
            <a:ext cx="1572768" cy="566928"/>
          </a:xfrm>
          <a:prstGeom prst="rect">
            <a:avLst/>
          </a:prstGeom>
          <a:noFill/>
          <a:ln/>
        </p:spPr>
        <p:txBody>
          <a:bodyPr wrap="square" lIns="0" tIns="0" rIns="0" bIns="0" rtlCol="0" anchor="ctr"/>
          <a:lstStyle/>
          <a:p>
            <a:pPr algn="r" indent="0" marL="0">
              <a:buNone/>
            </a:pPr>
            <a:r>
              <a:rPr lang="en-US" sz="850" b="1" dirty="0">
                <a:solidFill>
                  <a:srgbClr val="036E3A"/>
                </a:solidFill>
                <a:latin typeface="Calibri" pitchFamily="34" charset="0"/>
                <a:ea typeface="Calibri" pitchFamily="34" charset="-122"/>
                <a:cs typeface="Calibri" pitchFamily="34" charset="-120"/>
              </a:rPr>
              <a:t>An owner and a write-up</a:t>
            </a:r>
            <a:endParaRPr lang="en-US" sz="850" dirty="0"/>
          </a:p>
        </p:txBody>
      </p:sp>
      <p:sp>
        <p:nvSpPr>
          <p:cNvPr id="38" name="Text 36"/>
          <p:cNvSpPr/>
          <p:nvPr/>
        </p:nvSpPr>
        <p:spPr>
          <a:xfrm>
            <a:off x="457200" y="4590288"/>
            <a:ext cx="8229600" cy="219456"/>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The Model for Improvement runs through all 5 steps: questions 1 and 2 at Step 2, question 3 at Step 3 and PDSA at Step 4, then round again from Step 3.</a:t>
            </a:r>
            <a:endParaRPr lang="en-US" sz="850" dirty="0"/>
          </a:p>
        </p:txBody>
      </p:sp>
      <p:sp>
        <p:nvSpPr>
          <p:cNvPr id="40" name="Text 37"/>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41" name="Text 38"/>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1 OF 5: GROUNDWORK FOR QUESTION 1</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Understand the problem</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1</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Build the team first: the people who do the work, someone who can say yes and a patient or carer voice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Map what actually happens with the people who do the work, and log it on the Project Log’s Process Map tab</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Draw a fishbone, then use the 5 Whys on causes with evidence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Count something: 20 sets of notes or one week of data</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Decide whether it is QI, audit or research, and register it with your trust’s audit or QI office</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A sticky-note process map, a whiteboard fishbone and one honest local number.</a:t>
            </a:r>
            <a:endParaRPr lang="en-US" sz="950" dirty="0"/>
          </a:p>
        </p:txBody>
      </p:sp>
      <p:sp>
        <p:nvSpPr>
          <p:cNvPr id="11" name="Shape 9"/>
          <p:cNvSpPr/>
          <p:nvPr/>
        </p:nvSpPr>
        <p:spPr>
          <a:xfrm>
            <a:off x="5504688" y="2715768"/>
            <a:ext cx="3182112" cy="1207008"/>
          </a:xfrm>
          <a:prstGeom prst="roundRect">
            <a:avLst>
              <a:gd name="adj" fmla="val 5303"/>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676656"/>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The team shares one picture of the problem (where it happens, who it affects and why) with a first count.</a:t>
            </a:r>
            <a:endParaRPr lang="en-US" sz="950" dirty="0"/>
          </a:p>
        </p:txBody>
      </p:sp>
      <p:sp>
        <p:nvSpPr>
          <p:cNvPr id="14" name="Text 12">
            <a:hlinkClick r:id="rId1" tooltip=""/>
          </p:cNvPr>
          <p:cNvSpPr/>
          <p:nvPr/>
        </p:nvSpPr>
        <p:spPr>
          <a:xfrm>
            <a:off x="5504688" y="4041648"/>
            <a:ext cx="3182112" cy="402336"/>
          </a:xfrm>
          <a:prstGeom prst="roundRect">
            <a:avLst>
              <a:gd name="adj" fmla="val 22727"/>
            </a:avLst>
          </a:prstGeom>
          <a:solidFill>
            <a:srgbClr val="036E3A"/>
          </a:solidFill>
          <a:ln/>
        </p:spPr>
        <p:txBody>
          <a:bodyPr wrap="square" lIns="0" tIns="0" rIns="0" bIns="0" rtlCol="0" anchor="ctr"/>
          <a:lstStyle/>
          <a:p>
            <a:pPr algn="ctr" indent="0" marL="0">
              <a:buNone/>
            </a:pPr>
            <a:r>
              <a:rPr lang="en-US" sz="950" b="1" u="sng" dirty="0">
                <a:solidFill>
                  <a:srgbClr val="FFFFFF"/>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Draw both online  →  aimqa.github.io/Test-/diagram-tool.html</a:t>
            </a:r>
            <a:endParaRPr lang="en-US" sz="1050" dirty="0"/>
          </a:p>
        </p:txBody>
      </p:sp>
      <p:sp>
        <p:nvSpPr>
          <p:cNvPr id="15" name="Text 13"/>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3 · 4 · 7</a:t>
            </a:r>
            <a:pPr indent="0" marL="0">
              <a:buNone/>
            </a:pPr>
            <a:r>
              <a:rPr lang="en-US" sz="850" i="1" dirty="0">
                <a:solidFill>
                  <a:srgbClr val="4A5A52"/>
                </a:solidFill>
                <a:latin typeface="Calibri" pitchFamily="34" charset="0"/>
                <a:ea typeface="Calibri" pitchFamily="34" charset="-122"/>
                <a:cs typeface="Calibri" pitchFamily="34" charset="-120"/>
              </a:rPr>
              <a:t>   (see the Reporting Guide for each)</a:t>
            </a:r>
            <a:endParaRPr lang="en-US" sz="800" dirty="0"/>
          </a:p>
        </p:txBody>
      </p:sp>
      <p:sp>
        <p:nvSpPr>
          <p:cNvPr id="17" name="Text 14"/>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8" name="Text 15"/>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1 CONTINUED: BUILD THE TEAM FIRST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Who needs to be on board?</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1</a:t>
            </a:r>
            <a:endParaRPr lang="en-US" sz="900" dirty="0"/>
          </a:p>
        </p:txBody>
      </p:sp>
      <p:sp>
        <p:nvSpPr>
          <p:cNvPr id="5" name="Shape 3"/>
          <p:cNvSpPr/>
          <p:nvPr/>
        </p:nvSpPr>
        <p:spPr>
          <a:xfrm>
            <a:off x="457200" y="960120"/>
            <a:ext cx="4023360" cy="1444752"/>
          </a:xfrm>
          <a:prstGeom prst="roundRect">
            <a:avLst>
              <a:gd name="adj" fmla="val 4430"/>
            </a:avLst>
          </a:prstGeom>
          <a:solidFill>
            <a:srgbClr val="F1F6F2"/>
          </a:solidFill>
          <a:ln w="12700">
            <a:solidFill>
              <a:srgbClr val="F1F6F2"/>
            </a:solidFill>
            <a:prstDash val="solid"/>
          </a:ln>
        </p:spPr>
        <p:txBody>
          <a:bodyPr/>
          <a:p/>
        </p:txBody>
      </p:sp>
      <p:sp>
        <p:nvSpPr>
          <p:cNvPr id="6" name="Text 4"/>
          <p:cNvSpPr/>
          <p:nvPr/>
        </p:nvSpPr>
        <p:spPr>
          <a:xfrm>
            <a:off x="621792" y="1088136"/>
            <a:ext cx="3703320" cy="274320"/>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Who does the work day-to-day?</a:t>
            </a:r>
            <a:endParaRPr lang="en-US" sz="1150" dirty="0"/>
          </a:p>
        </p:txBody>
      </p:sp>
      <p:sp>
        <p:nvSpPr>
          <p:cNvPr id="7" name="Text 5"/>
          <p:cNvSpPr/>
          <p:nvPr/>
        </p:nvSpPr>
        <p:spPr>
          <a:xfrm>
            <a:off x="621792" y="1417320"/>
            <a:ext cx="3703320" cy="914400"/>
          </a:xfrm>
          <a:prstGeom prst="rect">
            <a:avLst/>
          </a:prstGeom>
          <a:noFill/>
          <a:ln/>
        </p:spPr>
        <p:txBody>
          <a:bodyPr wrap="square" lIns="0" tIns="0" rIns="0" bIns="0" rtlCol="0" anchor="t"/>
          <a:lstStyle/>
          <a:p>
            <a:pPr indent="0" marL="0">
              <a:buNone/>
            </a:pPr>
            <a:r>
              <a:rPr lang="en-US" sz="930" dirty="0">
                <a:solidFill>
                  <a:srgbClr val="1B1B1B"/>
                </a:solidFill>
                <a:latin typeface="Calibri" pitchFamily="34" charset="0"/>
                <a:ea typeface="Calibri" pitchFamily="34" charset="-122"/>
                <a:cs typeface="Calibri" pitchFamily="34" charset="-120"/>
              </a:rPr>
              <a:t>Nurses, healthcare assistants (HCAs), pharmacists and ward clerks: the people your change actually affects. Invite one onto the team.</a:t>
            </a:r>
            <a:endParaRPr lang="en-US" sz="930" dirty="0"/>
          </a:p>
        </p:txBody>
      </p:sp>
      <p:sp>
        <p:nvSpPr>
          <p:cNvPr id="8" name="Shape 6"/>
          <p:cNvSpPr/>
          <p:nvPr/>
        </p:nvSpPr>
        <p:spPr>
          <a:xfrm>
            <a:off x="4663440" y="960120"/>
            <a:ext cx="4023360" cy="1444752"/>
          </a:xfrm>
          <a:prstGeom prst="roundRect">
            <a:avLst>
              <a:gd name="adj" fmla="val 4430"/>
            </a:avLst>
          </a:prstGeom>
          <a:solidFill>
            <a:srgbClr val="F1F6F2"/>
          </a:solidFill>
          <a:ln w="12700">
            <a:solidFill>
              <a:srgbClr val="F1F6F2"/>
            </a:solidFill>
            <a:prstDash val="solid"/>
          </a:ln>
        </p:spPr>
        <p:txBody>
          <a:bodyPr/>
          <a:p/>
        </p:txBody>
      </p:sp>
      <p:sp>
        <p:nvSpPr>
          <p:cNvPr id="9" name="Text 7"/>
          <p:cNvSpPr/>
          <p:nvPr/>
        </p:nvSpPr>
        <p:spPr>
          <a:xfrm>
            <a:off x="4828032" y="1088136"/>
            <a:ext cx="3703320" cy="274320"/>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Whose sign-off do you need?</a:t>
            </a:r>
            <a:endParaRPr lang="en-US" sz="1150" dirty="0"/>
          </a:p>
        </p:txBody>
      </p:sp>
      <p:sp>
        <p:nvSpPr>
          <p:cNvPr id="10" name="Text 8"/>
          <p:cNvSpPr/>
          <p:nvPr/>
        </p:nvSpPr>
        <p:spPr>
          <a:xfrm>
            <a:off x="4828032" y="1417320"/>
            <a:ext cx="3703320" cy="914400"/>
          </a:xfrm>
          <a:prstGeom prst="rect">
            <a:avLst/>
          </a:prstGeom>
          <a:noFill/>
          <a:ln/>
        </p:spPr>
        <p:txBody>
          <a:bodyPr wrap="square" lIns="0" tIns="0" rIns="0" bIns="0" rtlCol="0" anchor="t"/>
          <a:lstStyle/>
          <a:p>
            <a:pPr indent="0" marL="0">
              <a:buNone/>
            </a:pPr>
            <a:r>
              <a:rPr lang="en-US" sz="930" dirty="0">
                <a:solidFill>
                  <a:srgbClr val="1B1B1B"/>
                </a:solidFill>
                <a:latin typeface="Calibri" pitchFamily="34" charset="0"/>
                <a:ea typeface="Calibri" pitchFamily="34" charset="-122"/>
                <a:cs typeface="Calibri" pitchFamily="34" charset="-120"/>
              </a:rPr>
              <a:t>Ward manager, clinical lead, pharmacy, information technology (IT): name them before you launch. A missing “yes” is one of the commonest reasons a first quality improvement project (QIP) stalls.</a:t>
            </a:r>
            <a:endParaRPr lang="en-US" sz="930" dirty="0"/>
          </a:p>
        </p:txBody>
      </p:sp>
      <p:sp>
        <p:nvSpPr>
          <p:cNvPr id="11" name="Shape 9"/>
          <p:cNvSpPr/>
          <p:nvPr/>
        </p:nvSpPr>
        <p:spPr>
          <a:xfrm>
            <a:off x="457200" y="2532888"/>
            <a:ext cx="4023360" cy="1444752"/>
          </a:xfrm>
          <a:prstGeom prst="roundRect">
            <a:avLst>
              <a:gd name="adj" fmla="val 4430"/>
            </a:avLst>
          </a:prstGeom>
          <a:solidFill>
            <a:srgbClr val="F1F6F2"/>
          </a:solidFill>
          <a:ln w="12700">
            <a:solidFill>
              <a:srgbClr val="F1F6F2"/>
            </a:solidFill>
            <a:prstDash val="solid"/>
          </a:ln>
        </p:spPr>
        <p:txBody>
          <a:bodyPr/>
          <a:p/>
        </p:txBody>
      </p:sp>
      <p:sp>
        <p:nvSpPr>
          <p:cNvPr id="12" name="Text 10"/>
          <p:cNvSpPr/>
          <p:nvPr/>
        </p:nvSpPr>
        <p:spPr>
          <a:xfrm>
            <a:off x="621792" y="2660904"/>
            <a:ext cx="3703320" cy="274320"/>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Who might resist, and why?</a:t>
            </a:r>
            <a:endParaRPr lang="en-US" sz="1150" dirty="0"/>
          </a:p>
        </p:txBody>
      </p:sp>
      <p:sp>
        <p:nvSpPr>
          <p:cNvPr id="13" name="Text 11"/>
          <p:cNvSpPr/>
          <p:nvPr/>
        </p:nvSpPr>
        <p:spPr>
          <a:xfrm>
            <a:off x="621792" y="2990088"/>
            <a:ext cx="3703320" cy="914400"/>
          </a:xfrm>
          <a:prstGeom prst="rect">
            <a:avLst/>
          </a:prstGeom>
          <a:noFill/>
          <a:ln/>
        </p:spPr>
        <p:txBody>
          <a:bodyPr wrap="square" lIns="0" tIns="0" rIns="0" bIns="0" rtlCol="0" anchor="t"/>
          <a:lstStyle/>
          <a:p>
            <a:pPr indent="0" marL="0">
              <a:buNone/>
            </a:pPr>
            <a:r>
              <a:rPr lang="en-US" sz="930" dirty="0">
                <a:solidFill>
                  <a:srgbClr val="1B1B1B"/>
                </a:solidFill>
                <a:latin typeface="Calibri" pitchFamily="34" charset="0"/>
                <a:ea typeface="Calibri" pitchFamily="34" charset="-122"/>
                <a:cs typeface="Calibri" pitchFamily="34" charset="-120"/>
              </a:rPr>
              <a:t>It’s usually about workload. Before you start, ask what would make the change easier.</a:t>
            </a:r>
            <a:endParaRPr lang="en-US" sz="930" dirty="0"/>
          </a:p>
        </p:txBody>
      </p:sp>
      <p:sp>
        <p:nvSpPr>
          <p:cNvPr id="14" name="Shape 12"/>
          <p:cNvSpPr/>
          <p:nvPr/>
        </p:nvSpPr>
        <p:spPr>
          <a:xfrm>
            <a:off x="4663440" y="2532888"/>
            <a:ext cx="4023360" cy="1444752"/>
          </a:xfrm>
          <a:prstGeom prst="roundRect">
            <a:avLst>
              <a:gd name="adj" fmla="val 4430"/>
            </a:avLst>
          </a:prstGeom>
          <a:solidFill>
            <a:srgbClr val="F1F6F2"/>
          </a:solidFill>
          <a:ln w="12700">
            <a:solidFill>
              <a:srgbClr val="F1F6F2"/>
            </a:solidFill>
            <a:prstDash val="solid"/>
          </a:ln>
        </p:spPr>
        <p:txBody>
          <a:bodyPr/>
          <a:p/>
        </p:txBody>
      </p:sp>
      <p:sp>
        <p:nvSpPr>
          <p:cNvPr id="15" name="Text 13"/>
          <p:cNvSpPr/>
          <p:nvPr/>
        </p:nvSpPr>
        <p:spPr>
          <a:xfrm>
            <a:off x="4828032" y="2660904"/>
            <a:ext cx="3703320" cy="274320"/>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Who speaks for patients?</a:t>
            </a:r>
            <a:endParaRPr lang="en-US" sz="1150" dirty="0"/>
          </a:p>
        </p:txBody>
      </p:sp>
      <p:sp>
        <p:nvSpPr>
          <p:cNvPr id="16" name="Text 14"/>
          <p:cNvSpPr/>
          <p:nvPr/>
        </p:nvSpPr>
        <p:spPr>
          <a:xfrm>
            <a:off x="4828032" y="2990088"/>
            <a:ext cx="3703320" cy="914400"/>
          </a:xfrm>
          <a:prstGeom prst="rect">
            <a:avLst/>
          </a:prstGeom>
          <a:noFill/>
          <a:ln/>
        </p:spPr>
        <p:txBody>
          <a:bodyPr wrap="square" lIns="0" tIns="0" rIns="0" bIns="0" rtlCol="0" anchor="t"/>
          <a:lstStyle/>
          <a:p>
            <a:pPr indent="0" marL="0">
              <a:buNone/>
            </a:pPr>
            <a:r>
              <a:rPr lang="en-US" sz="930" dirty="0">
                <a:solidFill>
                  <a:srgbClr val="1B1B1B"/>
                </a:solidFill>
                <a:latin typeface="Calibri" pitchFamily="34" charset="0"/>
                <a:ea typeface="Calibri" pitchFamily="34" charset="-122"/>
                <a:cs typeface="Calibri" pitchFamily="34" charset="-120"/>
              </a:rPr>
              <a:t>Even one conversation counts, as does a theme from the Patient Advice and Liaison Service (PALS) or the Friends and Family Test. Note what patients say about the problem.</a:t>
            </a:r>
            <a:endParaRPr lang="en-US" sz="930" dirty="0"/>
          </a:p>
        </p:txBody>
      </p:sp>
      <p:sp>
        <p:nvSpPr>
          <p:cNvPr id="17" name="Text 15"/>
          <p:cNvSpPr/>
          <p:nvPr/>
        </p:nvSpPr>
        <p:spPr>
          <a:xfrm>
            <a:off x="457200" y="4160520"/>
            <a:ext cx="8229600" cy="502920"/>
          </a:xfrm>
          <a:prstGeom prst="roundRect">
            <a:avLst>
              <a:gd name="adj" fmla="val 12727"/>
            </a:avLst>
          </a:prstGeom>
          <a:solidFill>
            <a:srgbClr val="DCEFE3"/>
          </a:solidFill>
          <a:ln/>
        </p:spPr>
        <p:txBody>
          <a:bodyPr wrap="square" lIns="127000" tIns="127000" rIns="127000" bIns="127000" rtlCol="0" anchor="ctr"/>
          <a:lstStyle/>
          <a:p>
            <a:pPr indent="0" marL="0">
              <a:buNone/>
            </a:pPr>
            <a:r>
              <a:rPr lang="en-US" sz="950" b="1" dirty="0">
                <a:solidFill>
                  <a:srgbClr val="1B1B1B"/>
                </a:solidFill>
                <a:latin typeface="Calibri" pitchFamily="34" charset="0"/>
                <a:ea typeface="Calibri" pitchFamily="34" charset="-122"/>
                <a:cs typeface="Calibri" pitchFamily="34" charset="-120"/>
              </a:rPr>
              <a:t>A lack of buy-in is the commonest reason first QIPs stall.  </a:t>
            </a:r>
            <a:pPr indent="0" marL="0">
              <a:buNone/>
            </a:pPr>
            <a:r>
              <a:rPr lang="en-US" sz="950" dirty="0">
                <a:solidFill>
                  <a:srgbClr val="1B1B1B"/>
                </a:solidFill>
                <a:latin typeface="Calibri" pitchFamily="34" charset="0"/>
                <a:ea typeface="Calibri" pitchFamily="34" charset="-122"/>
                <a:cs typeface="Calibri" pitchFamily="34" charset="-120"/>
              </a:rPr>
              <a:t>A 5-minute conversation in the corridor now can prevent a stalled launch later. There’s a ‘who must say yes’ line on the Project Log’s Home tab.</a:t>
            </a:r>
            <a:endParaRPr lang="en-US" sz="950" dirty="0"/>
          </a:p>
        </p:txBody>
      </p:sp>
      <p:sp>
        <p:nvSpPr>
          <p:cNvPr id="19" name="Text 1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0" name="Text 1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1 CONTINUED: SETTLE THIS BEFORE YOU START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QI, audit or research?</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1</a:t>
            </a:r>
            <a:endParaRPr lang="en-US" sz="900" dirty="0"/>
          </a:p>
        </p:txBody>
      </p:sp>
      <p:sp>
        <p:nvSpPr>
          <p:cNvPr id="5" name="Shape 3"/>
          <p:cNvSpPr/>
          <p:nvPr/>
        </p:nvSpPr>
        <p:spPr>
          <a:xfrm>
            <a:off x="457200" y="960120"/>
            <a:ext cx="2624328" cy="2377440"/>
          </a:xfrm>
          <a:prstGeom prst="roundRect">
            <a:avLst>
              <a:gd name="adj" fmla="val 2692"/>
            </a:avLst>
          </a:prstGeom>
          <a:solidFill>
            <a:srgbClr val="DCEFE3"/>
          </a:solidFill>
          <a:ln w="12700">
            <a:solidFill>
              <a:srgbClr val="DCEFE3"/>
            </a:solidFill>
            <a:prstDash val="solid"/>
          </a:ln>
        </p:spPr>
        <p:txBody>
          <a:bodyPr/>
          <a:p/>
        </p:txBody>
      </p:sp>
      <p:sp>
        <p:nvSpPr>
          <p:cNvPr id="6" name="Text 4"/>
          <p:cNvSpPr/>
          <p:nvPr/>
        </p:nvSpPr>
        <p:spPr>
          <a:xfrm>
            <a:off x="603504" y="1088136"/>
            <a:ext cx="2331720" cy="256032"/>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Quality improvement</a:t>
            </a:r>
            <a:endParaRPr lang="en-US" sz="1150" dirty="0"/>
          </a:p>
        </p:txBody>
      </p:sp>
      <p:sp>
        <p:nvSpPr>
          <p:cNvPr id="7" name="Text 5"/>
          <p:cNvSpPr/>
          <p:nvPr/>
        </p:nvSpPr>
        <p:spPr>
          <a:xfrm>
            <a:off x="603504" y="1371600"/>
            <a:ext cx="2331720" cy="274320"/>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“How do we improve how we do it here?”</a:t>
            </a:r>
            <a:endParaRPr lang="en-US" sz="900" dirty="0"/>
          </a:p>
        </p:txBody>
      </p:sp>
      <p:sp>
        <p:nvSpPr>
          <p:cNvPr id="8" name="Text 6"/>
          <p:cNvSpPr/>
          <p:nvPr/>
        </p:nvSpPr>
        <p:spPr>
          <a:xfrm>
            <a:off x="603504" y="1700784"/>
            <a:ext cx="2331720" cy="713232"/>
          </a:xfrm>
          <a:prstGeom prst="rect">
            <a:avLst/>
          </a:prstGeom>
          <a:noFill/>
          <a:ln/>
        </p:spPr>
        <p:txBody>
          <a:bodyPr wrap="square" lIns="0" tIns="0" rIns="0" bIns="0" rtlCol="0" anchor="t"/>
          <a:lstStyle/>
          <a:p>
            <a:pPr indent="0" marL="0">
              <a:buNone/>
            </a:pPr>
            <a:r>
              <a:rPr lang="en-US" sz="900" dirty="0">
                <a:solidFill>
                  <a:srgbClr val="1B1B1B"/>
                </a:solidFill>
                <a:latin typeface="Calibri" pitchFamily="34" charset="0"/>
                <a:ea typeface="Calibri" pitchFamily="34" charset="-122"/>
                <a:cs typeface="Calibri" pitchFamily="34" charset="-120"/>
              </a:rPr>
              <a:t>Testing local changes and measuring the effect, as in this Roadmap.</a:t>
            </a:r>
            <a:endParaRPr lang="en-US" sz="900" dirty="0"/>
          </a:p>
        </p:txBody>
      </p:sp>
      <p:sp>
        <p:nvSpPr>
          <p:cNvPr id="9" name="Text 7"/>
          <p:cNvSpPr/>
          <p:nvPr/>
        </p:nvSpPr>
        <p:spPr>
          <a:xfrm>
            <a:off x="603504" y="2487168"/>
            <a:ext cx="2331720" cy="749808"/>
          </a:xfrm>
          <a:prstGeom prst="rect">
            <a:avLst/>
          </a:prstGeom>
          <a:noFill/>
          <a:ln/>
        </p:spPr>
        <p:txBody>
          <a:bodyPr wrap="square" lIns="0" tIns="0" rIns="0" bIns="0" rtlCol="0" anchor="t"/>
          <a:lstStyle/>
          <a:p>
            <a:pPr indent="0" marL="0">
              <a:buNone/>
            </a:pPr>
            <a:r>
              <a:rPr lang="en-US" sz="880" b="1" dirty="0">
                <a:solidFill>
                  <a:srgbClr val="1B1B1B"/>
                </a:solidFill>
                <a:latin typeface="Calibri" pitchFamily="34" charset="0"/>
                <a:ea typeface="Calibri" pitchFamily="34" charset="-122"/>
                <a:cs typeface="Calibri" pitchFamily="34" charset="-120"/>
              </a:rPr>
              <a:t>Register with your trust’s clinical audit / QI team. No ethics committee needed.</a:t>
            </a:r>
            <a:endParaRPr lang="en-US" sz="880" dirty="0"/>
          </a:p>
        </p:txBody>
      </p:sp>
      <p:sp>
        <p:nvSpPr>
          <p:cNvPr id="10" name="Shape 8"/>
          <p:cNvSpPr/>
          <p:nvPr/>
        </p:nvSpPr>
        <p:spPr>
          <a:xfrm>
            <a:off x="3259836" y="960120"/>
            <a:ext cx="2624328" cy="2377440"/>
          </a:xfrm>
          <a:prstGeom prst="roundRect">
            <a:avLst>
              <a:gd name="adj" fmla="val 2692"/>
            </a:avLst>
          </a:prstGeom>
          <a:solidFill>
            <a:srgbClr val="F1F6F2"/>
          </a:solidFill>
          <a:ln w="12700">
            <a:solidFill>
              <a:srgbClr val="F1F6F2"/>
            </a:solidFill>
            <a:prstDash val="solid"/>
          </a:ln>
        </p:spPr>
        <p:txBody>
          <a:bodyPr/>
          <a:p/>
        </p:txBody>
      </p:sp>
      <p:sp>
        <p:nvSpPr>
          <p:cNvPr id="11" name="Text 9"/>
          <p:cNvSpPr/>
          <p:nvPr/>
        </p:nvSpPr>
        <p:spPr>
          <a:xfrm>
            <a:off x="3406140" y="1088136"/>
            <a:ext cx="2331720" cy="256032"/>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Clinical audit</a:t>
            </a:r>
            <a:endParaRPr lang="en-US" sz="1150" dirty="0"/>
          </a:p>
        </p:txBody>
      </p:sp>
      <p:sp>
        <p:nvSpPr>
          <p:cNvPr id="12" name="Text 10"/>
          <p:cNvSpPr/>
          <p:nvPr/>
        </p:nvSpPr>
        <p:spPr>
          <a:xfrm>
            <a:off x="3406140" y="1371600"/>
            <a:ext cx="2331720" cy="274320"/>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“Are we meeting the standard?”</a:t>
            </a:r>
            <a:endParaRPr lang="en-US" sz="900" dirty="0"/>
          </a:p>
        </p:txBody>
      </p:sp>
      <p:sp>
        <p:nvSpPr>
          <p:cNvPr id="13" name="Text 11"/>
          <p:cNvSpPr/>
          <p:nvPr/>
        </p:nvSpPr>
        <p:spPr>
          <a:xfrm>
            <a:off x="3406140" y="1700784"/>
            <a:ext cx="2331720" cy="713232"/>
          </a:xfrm>
          <a:prstGeom prst="rect">
            <a:avLst/>
          </a:prstGeom>
          <a:noFill/>
          <a:ln/>
        </p:spPr>
        <p:txBody>
          <a:bodyPr wrap="square" lIns="0" tIns="0" rIns="0" bIns="0" rtlCol="0" anchor="t"/>
          <a:lstStyle/>
          <a:p>
            <a:pPr indent="0" marL="0">
              <a:buNone/>
            </a:pPr>
            <a:r>
              <a:rPr lang="en-US" sz="900" dirty="0">
                <a:solidFill>
                  <a:srgbClr val="1B1B1B"/>
                </a:solidFill>
                <a:latin typeface="Calibri" pitchFamily="34" charset="0"/>
                <a:ea typeface="Calibri" pitchFamily="34" charset="-122"/>
                <a:cs typeface="Calibri" pitchFamily="34" charset="-120"/>
              </a:rPr>
              <a:t>Measuring current practice against an agreed standard, without testing a change.</a:t>
            </a:r>
            <a:endParaRPr lang="en-US" sz="900" dirty="0"/>
          </a:p>
        </p:txBody>
      </p:sp>
      <p:sp>
        <p:nvSpPr>
          <p:cNvPr id="14" name="Text 12"/>
          <p:cNvSpPr/>
          <p:nvPr/>
        </p:nvSpPr>
        <p:spPr>
          <a:xfrm>
            <a:off x="3406140" y="2487168"/>
            <a:ext cx="2331720" cy="749808"/>
          </a:xfrm>
          <a:prstGeom prst="rect">
            <a:avLst/>
          </a:prstGeom>
          <a:noFill/>
          <a:ln/>
        </p:spPr>
        <p:txBody>
          <a:bodyPr wrap="square" lIns="0" tIns="0" rIns="0" bIns="0" rtlCol="0" anchor="t"/>
          <a:lstStyle/>
          <a:p>
            <a:pPr indent="0" marL="0">
              <a:buNone/>
            </a:pPr>
            <a:r>
              <a:rPr lang="en-US" sz="880" b="1" dirty="0">
                <a:solidFill>
                  <a:srgbClr val="1B1B1B"/>
                </a:solidFill>
                <a:latin typeface="Calibri" pitchFamily="34" charset="0"/>
                <a:ea typeface="Calibri" pitchFamily="34" charset="-122"/>
                <a:cs typeface="Calibri" pitchFamily="34" charset="-120"/>
              </a:rPr>
              <a:t>Register with the clinical audit team. No ethics committee needed.</a:t>
            </a:r>
            <a:endParaRPr lang="en-US" sz="880" dirty="0"/>
          </a:p>
        </p:txBody>
      </p:sp>
      <p:sp>
        <p:nvSpPr>
          <p:cNvPr id="15" name="Shape 13"/>
          <p:cNvSpPr/>
          <p:nvPr/>
        </p:nvSpPr>
        <p:spPr>
          <a:xfrm>
            <a:off x="6062472" y="960120"/>
            <a:ext cx="2624328" cy="2377440"/>
          </a:xfrm>
          <a:prstGeom prst="roundRect">
            <a:avLst>
              <a:gd name="adj" fmla="val 2692"/>
            </a:avLst>
          </a:prstGeom>
          <a:solidFill>
            <a:srgbClr val="F1F6F2"/>
          </a:solidFill>
          <a:ln w="12700">
            <a:solidFill>
              <a:srgbClr val="F1F6F2"/>
            </a:solidFill>
            <a:prstDash val="solid"/>
          </a:ln>
        </p:spPr>
        <p:txBody>
          <a:bodyPr/>
          <a:p/>
        </p:txBody>
      </p:sp>
      <p:sp>
        <p:nvSpPr>
          <p:cNvPr id="16" name="Text 14"/>
          <p:cNvSpPr/>
          <p:nvPr/>
        </p:nvSpPr>
        <p:spPr>
          <a:xfrm>
            <a:off x="6208776" y="1088136"/>
            <a:ext cx="2331720" cy="256032"/>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Research</a:t>
            </a:r>
            <a:endParaRPr lang="en-US" sz="1150" dirty="0"/>
          </a:p>
        </p:txBody>
      </p:sp>
      <p:sp>
        <p:nvSpPr>
          <p:cNvPr id="17" name="Text 15"/>
          <p:cNvSpPr/>
          <p:nvPr/>
        </p:nvSpPr>
        <p:spPr>
          <a:xfrm>
            <a:off x="6208776" y="1371600"/>
            <a:ext cx="2331720" cy="274320"/>
          </a:xfrm>
          <a:prstGeom prst="rect">
            <a:avLst/>
          </a:prstGeom>
          <a:noFill/>
          <a:ln/>
        </p:spPr>
        <p:txBody>
          <a:bodyPr wrap="square" lIns="0" tIns="0" rIns="0" bIns="0" rtlCol="0" anchor="ctr"/>
          <a:lstStyle/>
          <a:p>
            <a:pPr indent="0" marL="0">
              <a:buNone/>
            </a:pPr>
            <a:r>
              <a:rPr lang="en-US" sz="900" i="1" dirty="0">
                <a:solidFill>
                  <a:srgbClr val="4A5A52"/>
                </a:solidFill>
                <a:latin typeface="Calibri" pitchFamily="34" charset="0"/>
                <a:ea typeface="Calibri" pitchFamily="34" charset="-122"/>
                <a:cs typeface="Calibri" pitchFamily="34" charset="-120"/>
              </a:rPr>
              <a:t>“What should best practice be?”</a:t>
            </a:r>
            <a:endParaRPr lang="en-US" sz="900" dirty="0"/>
          </a:p>
        </p:txBody>
      </p:sp>
      <p:sp>
        <p:nvSpPr>
          <p:cNvPr id="18" name="Text 16"/>
          <p:cNvSpPr/>
          <p:nvPr/>
        </p:nvSpPr>
        <p:spPr>
          <a:xfrm>
            <a:off x="6208776" y="1700784"/>
            <a:ext cx="2331720" cy="713232"/>
          </a:xfrm>
          <a:prstGeom prst="rect">
            <a:avLst/>
          </a:prstGeom>
          <a:noFill/>
          <a:ln/>
        </p:spPr>
        <p:txBody>
          <a:bodyPr wrap="square" lIns="0" tIns="0" rIns="0" bIns="0" rtlCol="0" anchor="t"/>
          <a:lstStyle/>
          <a:p>
            <a:pPr indent="0" marL="0">
              <a:buNone/>
            </a:pPr>
            <a:r>
              <a:rPr lang="en-US" sz="900" dirty="0">
                <a:solidFill>
                  <a:srgbClr val="1B1B1B"/>
                </a:solidFill>
                <a:latin typeface="Calibri" pitchFamily="34" charset="0"/>
                <a:ea typeface="Calibri" pitchFamily="34" charset="-122"/>
                <a:cs typeface="Calibri" pitchFamily="34" charset="-120"/>
              </a:rPr>
              <a:t>Creating new, generalisable knowledge, with hypotheses, controls and publication beyond your ward.</a:t>
            </a:r>
            <a:endParaRPr lang="en-US" sz="900" dirty="0"/>
          </a:p>
        </p:txBody>
      </p:sp>
      <p:sp>
        <p:nvSpPr>
          <p:cNvPr id="19" name="Text 17"/>
          <p:cNvSpPr/>
          <p:nvPr/>
        </p:nvSpPr>
        <p:spPr>
          <a:xfrm>
            <a:off x="6208776" y="2487168"/>
            <a:ext cx="2331720" cy="749808"/>
          </a:xfrm>
          <a:prstGeom prst="rect">
            <a:avLst/>
          </a:prstGeom>
          <a:noFill/>
          <a:ln/>
        </p:spPr>
        <p:txBody>
          <a:bodyPr wrap="square" lIns="0" tIns="0" rIns="0" bIns="0" rtlCol="0" anchor="t"/>
          <a:lstStyle/>
          <a:p>
            <a:pPr indent="0" marL="0">
              <a:buNone/>
            </a:pPr>
            <a:r>
              <a:rPr lang="en-US" sz="880" b="1" dirty="0">
                <a:solidFill>
                  <a:srgbClr val="1B1B1B"/>
                </a:solidFill>
                <a:latin typeface="Calibri" pitchFamily="34" charset="0"/>
                <a:ea typeface="Calibri" pitchFamily="34" charset="-122"/>
                <a:cs typeface="Calibri" pitchFamily="34" charset="-120"/>
              </a:rPr>
              <a:t>Needs Health Research Authority (HRA) and research ethics approval BEFORE you start. Speak to the research and development office.</a:t>
            </a:r>
            <a:endParaRPr lang="en-US" sz="880" dirty="0"/>
          </a:p>
        </p:txBody>
      </p:sp>
      <p:sp>
        <p:nvSpPr>
          <p:cNvPr id="20" name="Text 18"/>
          <p:cNvSpPr/>
          <p:nvPr/>
        </p:nvSpPr>
        <p:spPr>
          <a:xfrm>
            <a:off x="457200" y="3520440"/>
            <a:ext cx="8229600" cy="402336"/>
          </a:xfrm>
          <a:prstGeom prst="roundRect">
            <a:avLst>
              <a:gd name="adj" fmla="val 15909"/>
            </a:avLst>
          </a:prstGeom>
          <a:solidFill>
            <a:srgbClr val="DCEFE3"/>
          </a:solidFill>
          <a:ln/>
        </p:spPr>
        <p:txBody>
          <a:bodyPr wrap="square" lIns="127000" tIns="127000" rIns="127000" bIns="127000" rtlCol="0" anchor="ctr"/>
          <a:lstStyle/>
          <a:p>
            <a:pPr indent="0" marL="0">
              <a:buNone/>
            </a:pPr>
            <a:r>
              <a:rPr lang="en-US" sz="950" b="1" dirty="0">
                <a:solidFill>
                  <a:srgbClr val="1B1B1B"/>
                </a:solidFill>
                <a:latin typeface="Calibri" pitchFamily="34" charset="0"/>
                <a:ea typeface="Calibri" pitchFamily="34" charset="-122"/>
                <a:cs typeface="Calibri" pitchFamily="34" charset="-120"/>
              </a:rPr>
              <a:t>Rule of thumb:  </a:t>
            </a:r>
            <a:pPr indent="0" marL="0">
              <a:buNone/>
            </a:pPr>
            <a:r>
              <a:rPr lang="en-US" sz="950" dirty="0">
                <a:solidFill>
                  <a:srgbClr val="1B1B1B"/>
                </a:solidFill>
                <a:latin typeface="Calibri" pitchFamily="34" charset="0"/>
                <a:ea typeface="Calibri" pitchFamily="34" charset="-122"/>
                <a:cs typeface="Calibri" pitchFamily="34" charset="-120"/>
              </a:rPr>
              <a:t>changing something and measuring it locally = QI.  Not sure?  </a:t>
            </a:r>
            <a:pPr indent="0" marL="0">
              <a:buNone/>
            </a:pPr>
            <a:r>
              <a:rPr lang="en-US" sz="9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hra-decisiontools.org.uk/research</a:t>
            </a:r>
            <a:pPr indent="0" marL="0">
              <a:buNone/>
            </a:pPr>
            <a:r>
              <a:rPr lang="en-US" sz="950" dirty="0">
                <a:solidFill>
                  <a:srgbClr val="1B1B1B"/>
                </a:solidFill>
                <a:latin typeface="Calibri" pitchFamily="34" charset="0"/>
                <a:ea typeface="Calibri" pitchFamily="34" charset="-122"/>
                <a:cs typeface="Calibri" pitchFamily="34" charset="-120"/>
              </a:rPr>
              <a:t>  decides it in 5 clicks.</a:t>
            </a:r>
            <a:endParaRPr lang="en-US" sz="950" dirty="0"/>
          </a:p>
        </p:txBody>
      </p:sp>
      <p:sp>
        <p:nvSpPr>
          <p:cNvPr id="21" name="Text 19"/>
          <p:cNvSpPr/>
          <p:nvPr/>
        </p:nvSpPr>
        <p:spPr>
          <a:xfrm>
            <a:off x="457200" y="4041648"/>
            <a:ext cx="8229600" cy="566928"/>
          </a:xfrm>
          <a:prstGeom prst="roundRect">
            <a:avLst>
              <a:gd name="adj" fmla="val 11290"/>
            </a:avLst>
          </a:prstGeom>
          <a:solidFill>
            <a:srgbClr val="F1F6F2"/>
          </a:solidFill>
          <a:ln/>
        </p:spPr>
        <p:txBody>
          <a:bodyPr wrap="square" lIns="127000" tIns="127000" rIns="127000" bIns="127000" rtlCol="0" anchor="ctr"/>
          <a:lstStyle/>
          <a:p>
            <a:pPr indent="0" marL="0">
              <a:buNone/>
            </a:pPr>
            <a:r>
              <a:rPr lang="en-US" sz="930" b="1" dirty="0">
                <a:solidFill>
                  <a:srgbClr val="1B1B1B"/>
                </a:solidFill>
                <a:latin typeface="Calibri" pitchFamily="34" charset="0"/>
                <a:ea typeface="Calibri" pitchFamily="34" charset="-122"/>
                <a:cs typeface="Calibri" pitchFamily="34" charset="-120"/>
              </a:rPr>
              <a:t>Information governance (IG), whatever the label:  </a:t>
            </a:r>
            <a:pPr indent="0" marL="0">
              <a:buNone/>
            </a:pPr>
            <a:r>
              <a:rPr lang="en-US" sz="930" dirty="0">
                <a:solidFill>
                  <a:srgbClr val="1B1B1B"/>
                </a:solidFill>
                <a:latin typeface="Calibri" pitchFamily="34" charset="0"/>
                <a:ea typeface="Calibri" pitchFamily="34" charset="-122"/>
                <a:cs typeface="Calibri" pitchFamily="34" charset="-120"/>
              </a:rPr>
              <a:t>count patients without naming them. No patient-identifiable data in workbooks, emails or on personal devices. If you really need identifiers, use trust systems only and ask your IG team first.</a:t>
            </a:r>
            <a:endParaRPr lang="en-US" sz="930" dirty="0"/>
          </a:p>
        </p:txBody>
      </p:sp>
      <p:sp>
        <p:nvSpPr>
          <p:cNvPr id="23" name="Text 20"/>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4" name="Text 21"/>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1 CONTINUED: SEE THE PROCESS BEFORE YOU CHANGE IT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Map what actually happens</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1</a:t>
            </a:r>
            <a:endParaRPr lang="en-US" sz="900" dirty="0"/>
          </a:p>
        </p:txBody>
      </p:sp>
      <p:sp>
        <p:nvSpPr>
          <p:cNvPr id="5" name="Text 3"/>
          <p:cNvSpPr/>
          <p:nvPr/>
        </p:nvSpPr>
        <p:spPr>
          <a:xfrm>
            <a:off x="457200" y="1060704"/>
            <a:ext cx="1481328" cy="566928"/>
          </a:xfrm>
          <a:prstGeom prst="roundRect">
            <a:avLst>
              <a:gd name="adj" fmla="val 48387"/>
            </a:avLst>
          </a:prstGeom>
          <a:solidFill>
            <a:srgbClr val="023D22"/>
          </a:solidFill>
          <a:ln/>
        </p:spPr>
        <p:txBody>
          <a:bodyPr wrap="square" lIns="38100" tIns="38100" rIns="38100" bIns="3810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Patient arrives on AMU</a:t>
            </a:r>
            <a:endParaRPr lang="en-US" sz="850" dirty="0"/>
          </a:p>
        </p:txBody>
      </p:sp>
      <p:sp>
        <p:nvSpPr>
          <p:cNvPr id="6" name="Text 4"/>
          <p:cNvSpPr/>
          <p:nvPr/>
        </p:nvSpPr>
        <p:spPr>
          <a:xfrm>
            <a:off x="2084832" y="1060704"/>
            <a:ext cx="1481328" cy="566928"/>
          </a:xfrm>
          <a:prstGeom prst="roundRect">
            <a:avLst>
              <a:gd name="adj" fmla="val 8065"/>
            </a:avLst>
          </a:prstGeom>
          <a:solidFill>
            <a:srgbClr val="FFFFFF"/>
          </a:solidFill>
          <a:ln w="15240">
            <a:solidFill>
              <a:srgbClr val="036E3A"/>
            </a:solidFill>
          </a:ln>
        </p:spPr>
        <p:txBody>
          <a:bodyPr wrap="square" lIns="38100" tIns="38100" rIns="38100" bIns="38100" rtlCol="0" anchor="ctr"/>
          <a:lstStyle/>
          <a:p>
            <a:pPr algn="ctr" indent="0" marL="0">
              <a:buNone/>
            </a:pPr>
            <a:r>
              <a:rPr lang="en-US" sz="850" dirty="0">
                <a:solidFill>
                  <a:srgbClr val="1B1B1B"/>
                </a:solidFill>
                <a:latin typeface="Calibri" pitchFamily="34" charset="0"/>
                <a:ea typeface="Calibri" pitchFamily="34" charset="-122"/>
                <a:cs typeface="Calibri" pitchFamily="34" charset="-120"/>
              </a:rPr>
              <a:t>Clerked by admitting doctor</a:t>
            </a:r>
            <a:endParaRPr lang="en-US" sz="850" dirty="0"/>
          </a:p>
        </p:txBody>
      </p:sp>
      <p:sp>
        <p:nvSpPr>
          <p:cNvPr id="7" name="Shape 5"/>
          <p:cNvSpPr/>
          <p:nvPr/>
        </p:nvSpPr>
        <p:spPr>
          <a:xfrm>
            <a:off x="3712464" y="932688"/>
            <a:ext cx="1572768" cy="822960"/>
          </a:xfrm>
          <a:prstGeom prst="diamond">
            <a:avLst/>
          </a:prstGeom>
          <a:solidFill>
            <a:srgbClr val="DCEFE3"/>
          </a:solidFill>
          <a:ln w="15240">
            <a:solidFill>
              <a:srgbClr val="036E3A"/>
            </a:solidFill>
            <a:prstDash val="solid"/>
          </a:ln>
        </p:spPr>
        <p:txBody>
          <a:bodyPr/>
          <a:p/>
        </p:txBody>
      </p:sp>
      <p:sp>
        <p:nvSpPr>
          <p:cNvPr id="8" name="Text 6"/>
          <p:cNvSpPr/>
          <p:nvPr/>
        </p:nvSpPr>
        <p:spPr>
          <a:xfrm>
            <a:off x="3877056" y="1060704"/>
            <a:ext cx="1243584" cy="566928"/>
          </a:xfrm>
          <a:prstGeom prst="rect">
            <a:avLst/>
          </a:prstGeom>
          <a:noFill/>
          <a:ln/>
        </p:spPr>
        <p:txBody>
          <a:bodyPr wrap="square" lIns="0" tIns="0" rIns="0" bIns="0" rtlCol="0" anchor="ctr"/>
          <a:lstStyle/>
          <a:p>
            <a:pPr algn="ctr" indent="0" marL="0">
              <a:buNone/>
            </a:pPr>
            <a:r>
              <a:rPr lang="en-US" sz="800" dirty="0">
                <a:solidFill>
                  <a:srgbClr val="1B1B1B"/>
                </a:solidFill>
                <a:latin typeface="Calibri" pitchFamily="34" charset="0"/>
                <a:ea typeface="Calibri" pitchFamily="34" charset="-122"/>
                <a:cs typeface="Calibri" pitchFamily="34" charset="-120"/>
              </a:rPr>
              <a:t>VTE section done?</a:t>
            </a:r>
            <a:endParaRPr lang="en-US" sz="800" dirty="0"/>
          </a:p>
        </p:txBody>
      </p:sp>
      <p:sp>
        <p:nvSpPr>
          <p:cNvPr id="9" name="Text 7"/>
          <p:cNvSpPr/>
          <p:nvPr/>
        </p:nvSpPr>
        <p:spPr>
          <a:xfrm>
            <a:off x="5449824" y="1060704"/>
            <a:ext cx="1481328" cy="566928"/>
          </a:xfrm>
          <a:prstGeom prst="roundRect">
            <a:avLst>
              <a:gd name="adj" fmla="val 8065"/>
            </a:avLst>
          </a:prstGeom>
          <a:solidFill>
            <a:srgbClr val="F1F6F2"/>
          </a:solidFill>
          <a:ln w="15240">
            <a:solidFill>
              <a:srgbClr val="036E3A"/>
            </a:solidFill>
            <a:prstDash val="dash"/>
          </a:ln>
        </p:spPr>
        <p:txBody>
          <a:bodyPr wrap="square" lIns="38100" tIns="38100" rIns="38100" bIns="38100" rtlCol="0" anchor="ctr"/>
          <a:lstStyle/>
          <a:p>
            <a:pPr algn="ctr" indent="0" marL="0">
              <a:buNone/>
            </a:pPr>
            <a:r>
              <a:rPr lang="en-US" sz="850" i="1" dirty="0">
                <a:solidFill>
                  <a:srgbClr val="1B1B1B"/>
                </a:solidFill>
                <a:latin typeface="Calibri" pitchFamily="34" charset="0"/>
                <a:ea typeface="Calibri" pitchFamily="34" charset="-122"/>
                <a:cs typeface="Calibri" pitchFamily="34" charset="-120"/>
              </a:rPr>
              <a:t>Wait for the drug round</a:t>
            </a:r>
            <a:endParaRPr lang="en-US" sz="850" dirty="0"/>
          </a:p>
        </p:txBody>
      </p:sp>
      <p:sp>
        <p:nvSpPr>
          <p:cNvPr id="10" name="Text 8"/>
          <p:cNvSpPr/>
          <p:nvPr/>
        </p:nvSpPr>
        <p:spPr>
          <a:xfrm>
            <a:off x="7077456" y="1060704"/>
            <a:ext cx="1481328" cy="566928"/>
          </a:xfrm>
          <a:prstGeom prst="roundRect">
            <a:avLst>
              <a:gd name="adj" fmla="val 48387"/>
            </a:avLst>
          </a:prstGeom>
          <a:solidFill>
            <a:srgbClr val="023D22"/>
          </a:solidFill>
          <a:ln/>
        </p:spPr>
        <p:txBody>
          <a:bodyPr wrap="square" lIns="38100" tIns="38100" rIns="38100" bIns="38100" rtlCol="0" anchor="ctr"/>
          <a:lstStyle/>
          <a:p>
            <a:pPr algn="ctr" indent="0" marL="0">
              <a:buNone/>
            </a:pPr>
            <a:r>
              <a:rPr lang="en-US" sz="850" b="1" dirty="0">
                <a:solidFill>
                  <a:srgbClr val="FFFFFF"/>
                </a:solidFill>
                <a:latin typeface="Calibri" pitchFamily="34" charset="0"/>
                <a:ea typeface="Calibri" pitchFamily="34" charset="-122"/>
                <a:cs typeface="Calibri" pitchFamily="34" charset="-120"/>
              </a:rPr>
              <a:t>First doses given</a:t>
            </a:r>
            <a:endParaRPr lang="en-US" sz="850" dirty="0"/>
          </a:p>
        </p:txBody>
      </p:sp>
      <p:sp>
        <p:nvSpPr>
          <p:cNvPr id="11" name="Shape 9"/>
          <p:cNvSpPr/>
          <p:nvPr/>
        </p:nvSpPr>
        <p:spPr>
          <a:xfrm>
            <a:off x="1938528" y="1335024"/>
            <a:ext cx="146304" cy="20117"/>
          </a:xfrm>
          <a:prstGeom prst="rect">
            <a:avLst/>
          </a:prstGeom>
          <a:solidFill>
            <a:srgbClr val="036E3A"/>
          </a:solidFill>
          <a:ln w="12700">
            <a:solidFill>
              <a:srgbClr val="036E3A"/>
            </a:solidFill>
            <a:prstDash val="solid"/>
          </a:ln>
        </p:spPr>
        <p:txBody>
          <a:bodyPr/>
          <a:p/>
        </p:txBody>
      </p:sp>
      <p:sp>
        <p:nvSpPr>
          <p:cNvPr id="12" name="Shape 10"/>
          <p:cNvSpPr/>
          <p:nvPr/>
        </p:nvSpPr>
        <p:spPr>
          <a:xfrm>
            <a:off x="3566160" y="1335024"/>
            <a:ext cx="146304" cy="20117"/>
          </a:xfrm>
          <a:prstGeom prst="rect">
            <a:avLst/>
          </a:prstGeom>
          <a:solidFill>
            <a:srgbClr val="036E3A"/>
          </a:solidFill>
          <a:ln w="12700">
            <a:solidFill>
              <a:srgbClr val="036E3A"/>
            </a:solidFill>
            <a:prstDash val="solid"/>
          </a:ln>
        </p:spPr>
        <p:txBody>
          <a:bodyPr/>
          <a:p/>
        </p:txBody>
      </p:sp>
      <p:sp>
        <p:nvSpPr>
          <p:cNvPr id="13" name="Shape 11"/>
          <p:cNvSpPr/>
          <p:nvPr/>
        </p:nvSpPr>
        <p:spPr>
          <a:xfrm>
            <a:off x="5303520" y="1335024"/>
            <a:ext cx="146304" cy="20117"/>
          </a:xfrm>
          <a:prstGeom prst="rect">
            <a:avLst/>
          </a:prstGeom>
          <a:solidFill>
            <a:srgbClr val="036E3A"/>
          </a:solidFill>
          <a:ln w="12700">
            <a:solidFill>
              <a:srgbClr val="036E3A"/>
            </a:solidFill>
            <a:prstDash val="solid"/>
          </a:ln>
        </p:spPr>
        <p:txBody>
          <a:bodyPr/>
          <a:p/>
        </p:txBody>
      </p:sp>
      <p:sp>
        <p:nvSpPr>
          <p:cNvPr id="14" name="Shape 12"/>
          <p:cNvSpPr/>
          <p:nvPr/>
        </p:nvSpPr>
        <p:spPr>
          <a:xfrm>
            <a:off x="6931152" y="1335024"/>
            <a:ext cx="146304" cy="20117"/>
          </a:xfrm>
          <a:prstGeom prst="rect">
            <a:avLst/>
          </a:prstGeom>
          <a:solidFill>
            <a:srgbClr val="036E3A"/>
          </a:solidFill>
          <a:ln w="12700">
            <a:solidFill>
              <a:srgbClr val="036E3A"/>
            </a:solidFill>
            <a:prstDash val="solid"/>
          </a:ln>
        </p:spPr>
        <p:txBody>
          <a:bodyPr/>
          <a:p/>
        </p:txBody>
      </p:sp>
      <p:sp>
        <p:nvSpPr>
          <p:cNvPr id="15" name="Text 13"/>
          <p:cNvSpPr/>
          <p:nvPr/>
        </p:nvSpPr>
        <p:spPr>
          <a:xfrm>
            <a:off x="2084832" y="1655064"/>
            <a:ext cx="1481328" cy="182880"/>
          </a:xfrm>
          <a:prstGeom prst="rect">
            <a:avLst/>
          </a:prstGeom>
          <a:noFill/>
          <a:ln/>
        </p:spPr>
        <p:txBody>
          <a:bodyPr wrap="square" lIns="0" tIns="0" rIns="0" bIns="0" rtlCol="0" anchor="ctr"/>
          <a:lstStyle/>
          <a:p>
            <a:pPr algn="ctr" indent="0" marL="0">
              <a:buNone/>
            </a:pPr>
            <a:r>
              <a:rPr lang="en-US" sz="750" i="1" dirty="0">
                <a:solidFill>
                  <a:srgbClr val="4A5A52"/>
                </a:solidFill>
                <a:latin typeface="Calibri" pitchFamily="34" charset="0"/>
                <a:ea typeface="Calibri" pitchFamily="34" charset="-122"/>
                <a:cs typeface="Calibri" pitchFamily="34" charset="-120"/>
              </a:rPr>
              <a:t>15 min</a:t>
            </a:r>
            <a:endParaRPr lang="en-US" sz="750" dirty="0"/>
          </a:p>
        </p:txBody>
      </p:sp>
      <p:sp>
        <p:nvSpPr>
          <p:cNvPr id="16" name="Text 14"/>
          <p:cNvSpPr/>
          <p:nvPr/>
        </p:nvSpPr>
        <p:spPr>
          <a:xfrm>
            <a:off x="5449824" y="1655064"/>
            <a:ext cx="1481328" cy="182880"/>
          </a:xfrm>
          <a:prstGeom prst="rect">
            <a:avLst/>
          </a:prstGeom>
          <a:noFill/>
          <a:ln/>
        </p:spPr>
        <p:txBody>
          <a:bodyPr wrap="square" lIns="0" tIns="0" rIns="0" bIns="0" rtlCol="0" anchor="ctr"/>
          <a:lstStyle/>
          <a:p>
            <a:pPr algn="ctr" indent="0" marL="0">
              <a:buNone/>
            </a:pPr>
            <a:r>
              <a:rPr lang="en-US" sz="750" b="1" i="1" dirty="0">
                <a:solidFill>
                  <a:srgbClr val="DA291C"/>
                </a:solidFill>
                <a:latin typeface="Calibri" pitchFamily="34" charset="0"/>
                <a:ea typeface="Calibri" pitchFamily="34" charset="-122"/>
                <a:cs typeface="Calibri" pitchFamily="34" charset="-120"/>
              </a:rPr>
              <a:t>waits 2 h</a:t>
            </a:r>
            <a:endParaRPr lang="en-US" sz="750" dirty="0"/>
          </a:p>
        </p:txBody>
      </p:sp>
      <p:sp>
        <p:nvSpPr>
          <p:cNvPr id="17" name="Text 15"/>
          <p:cNvSpPr/>
          <p:nvPr/>
        </p:nvSpPr>
        <p:spPr>
          <a:xfrm>
            <a:off x="457200" y="1975104"/>
            <a:ext cx="8229600" cy="219456"/>
          </a:xfrm>
          <a:prstGeom prst="rect">
            <a:avLst/>
          </a:prstGeom>
          <a:noFill/>
          <a:ln/>
        </p:spPr>
        <p:txBody>
          <a:bodyPr wrap="square" lIns="0" tIns="0" rIns="0" bIns="0" rtlCol="0" anchor="ctr"/>
          <a:lstStyle/>
          <a:p>
            <a:pPr algn="ctr" indent="0" marL="0">
              <a:buNone/>
            </a:pPr>
            <a:r>
              <a:rPr lang="en-US" sz="850" b="1" dirty="0">
                <a:solidFill>
                  <a:srgbClr val="036E3A"/>
                </a:solidFill>
                <a:latin typeface="Calibri" pitchFamily="34" charset="0"/>
                <a:ea typeface="Calibri" pitchFamily="34" charset="-122"/>
                <a:cs typeface="Calibri" pitchFamily="34" charset="-120"/>
              </a:rPr>
              <a:t>Pill</a:t>
            </a:r>
            <a:pPr algn="ctr" indent="0" marL="0">
              <a:buNone/>
            </a:pPr>
            <a:r>
              <a:rPr lang="en-US" sz="850" dirty="0">
                <a:solidFill>
                  <a:srgbClr val="4A5A52"/>
                </a:solidFill>
                <a:latin typeface="Calibri" pitchFamily="34" charset="0"/>
                <a:ea typeface="Calibri" pitchFamily="34" charset="-122"/>
                <a:cs typeface="Calibri" pitchFamily="34" charset="-120"/>
              </a:rPr>
              <a:t> start / end    </a:t>
            </a:r>
            <a:pPr algn="ctr" indent="0" marL="0">
              <a:buNone/>
            </a:pPr>
            <a:r>
              <a:rPr lang="en-US" sz="850" b="1" dirty="0">
                <a:solidFill>
                  <a:srgbClr val="036E3A"/>
                </a:solidFill>
                <a:latin typeface="Calibri" pitchFamily="34" charset="0"/>
                <a:ea typeface="Calibri" pitchFamily="34" charset="-122"/>
                <a:cs typeface="Calibri" pitchFamily="34" charset="-120"/>
              </a:rPr>
              <a:t>Box</a:t>
            </a:r>
            <a:pPr algn="ctr" indent="0" marL="0">
              <a:buNone/>
            </a:pPr>
            <a:r>
              <a:rPr lang="en-US" sz="850" dirty="0">
                <a:solidFill>
                  <a:srgbClr val="4A5A52"/>
                </a:solidFill>
                <a:latin typeface="Calibri" pitchFamily="34" charset="0"/>
                <a:ea typeface="Calibri" pitchFamily="34" charset="-122"/>
                <a:cs typeface="Calibri" pitchFamily="34" charset="-120"/>
              </a:rPr>
              <a:t> a step    </a:t>
            </a:r>
            <a:pPr algn="ctr" indent="0" marL="0">
              <a:buNone/>
            </a:pPr>
            <a:r>
              <a:rPr lang="en-US" sz="850" b="1" dirty="0">
                <a:solidFill>
                  <a:srgbClr val="036E3A"/>
                </a:solidFill>
                <a:latin typeface="Calibri" pitchFamily="34" charset="0"/>
                <a:ea typeface="Calibri" pitchFamily="34" charset="-122"/>
                <a:cs typeface="Calibri" pitchFamily="34" charset="-120"/>
              </a:rPr>
              <a:t>Diamond</a:t>
            </a:r>
            <a:pPr algn="ctr" indent="0" marL="0">
              <a:buNone/>
            </a:pPr>
            <a:r>
              <a:rPr lang="en-US" sz="850" dirty="0">
                <a:solidFill>
                  <a:srgbClr val="4A5A52"/>
                </a:solidFill>
                <a:latin typeface="Calibri" pitchFamily="34" charset="0"/>
                <a:ea typeface="Calibri" pitchFamily="34" charset="-122"/>
                <a:cs typeface="Calibri" pitchFamily="34" charset="-120"/>
              </a:rPr>
              <a:t> a decision (map the ‘no’ route too)    </a:t>
            </a:r>
            <a:pPr algn="ctr" indent="0" marL="0">
              <a:buNone/>
            </a:pPr>
            <a:r>
              <a:rPr lang="en-US" sz="850" b="1" dirty="0">
                <a:solidFill>
                  <a:srgbClr val="036E3A"/>
                </a:solidFill>
                <a:latin typeface="Calibri" pitchFamily="34" charset="0"/>
                <a:ea typeface="Calibri" pitchFamily="34" charset="-122"/>
                <a:cs typeface="Calibri" pitchFamily="34" charset="-120"/>
              </a:rPr>
              <a:t>Dashed</a:t>
            </a:r>
            <a:pPr algn="ctr" indent="0" marL="0">
              <a:buNone/>
            </a:pPr>
            <a:r>
              <a:rPr lang="en-US" sz="850" dirty="0">
                <a:solidFill>
                  <a:srgbClr val="4A5A52"/>
                </a:solidFill>
                <a:latin typeface="Calibri" pitchFamily="34" charset="0"/>
                <a:ea typeface="Calibri" pitchFamily="34" charset="-122"/>
                <a:cs typeface="Calibri" pitchFamily="34" charset="-120"/>
              </a:rPr>
              <a:t> a wait or delay    </a:t>
            </a:r>
            <a:r>
              <a:rPr lang="en-US" sz="850" b="1" dirty="0">
                <a:solidFill>
                  <a:srgbClr val="036E3A"/>
                </a:solidFill>
                <a:latin typeface="Calibri" pitchFamily="34" charset="0"/>
                <a:ea typeface="Calibri" pitchFamily="34" charset="-122"/>
                <a:cs typeface="Calibri" pitchFamily="34" charset="-120"/>
              </a:rPr>
              <a:t>AMU</a:t>
            </a:r>
            <a:r>
              <a:rPr lang="en-US" sz="850" dirty="0">
                <a:solidFill>
                  <a:srgbClr val="4A5A52"/>
                </a:solidFill>
                <a:latin typeface="Calibri" pitchFamily="34" charset="0"/>
                <a:ea typeface="Calibri" pitchFamily="34" charset="-122"/>
                <a:cs typeface="Calibri" pitchFamily="34" charset="-120"/>
              </a:rPr>
              <a:t> acute medical unit    </a:t>
            </a:r>
            <a:r>
              <a:rPr lang="en-US" sz="850" b="1" dirty="0">
                <a:solidFill>
                  <a:srgbClr val="036E3A"/>
                </a:solidFill>
                <a:latin typeface="Calibri" pitchFamily="34" charset="0"/>
                <a:ea typeface="Calibri" pitchFamily="34" charset="-122"/>
                <a:cs typeface="Calibri" pitchFamily="34" charset="-120"/>
              </a:rPr>
              <a:t>VTE</a:t>
            </a:r>
            <a:r>
              <a:rPr lang="en-US" sz="850" dirty="0">
                <a:solidFill>
                  <a:srgbClr val="4A5A52"/>
                </a:solidFill>
                <a:latin typeface="Calibri" pitchFamily="34" charset="0"/>
                <a:ea typeface="Calibri" pitchFamily="34" charset="-122"/>
                <a:cs typeface="Calibri" pitchFamily="34" charset="-120"/>
              </a:rPr>
              <a:t> venous thromboembolism</a:t>
            </a:r>
            <a:endParaRPr lang="en-US" sz="850" dirty="0"/>
          </a:p>
        </p:txBody>
      </p:sp>
      <p:sp>
        <p:nvSpPr>
          <p:cNvPr id="18" name="Shape 16"/>
          <p:cNvSpPr/>
          <p:nvPr/>
        </p:nvSpPr>
        <p:spPr>
          <a:xfrm>
            <a:off x="457200" y="2304288"/>
            <a:ext cx="4023360" cy="1755648"/>
          </a:xfrm>
          <a:prstGeom prst="roundRect">
            <a:avLst>
              <a:gd name="adj" fmla="val 3646"/>
            </a:avLst>
          </a:prstGeom>
          <a:solidFill>
            <a:srgbClr val="F1F6F2"/>
          </a:solidFill>
          <a:ln w="12700">
            <a:solidFill>
              <a:srgbClr val="F1F6F2"/>
            </a:solidFill>
            <a:prstDash val="solid"/>
          </a:ln>
        </p:spPr>
        <p:txBody>
          <a:bodyPr/>
          <a:p/>
        </p:txBody>
      </p:sp>
      <p:sp>
        <p:nvSpPr>
          <p:cNvPr id="19" name="Text 17"/>
          <p:cNvSpPr/>
          <p:nvPr/>
        </p:nvSpPr>
        <p:spPr>
          <a:xfrm>
            <a:off x="621792" y="2432304"/>
            <a:ext cx="3703320" cy="256032"/>
          </a:xfrm>
          <a:prstGeom prst="rect">
            <a:avLst/>
          </a:prstGeom>
          <a:noFill/>
          <a:ln/>
        </p:spPr>
        <p:txBody>
          <a:bodyPr wrap="square" lIns="0" tIns="0" rIns="0" bIns="0" rtlCol="0" anchor="ctr"/>
          <a:lstStyle/>
          <a:p>
            <a:pPr indent="0" marL="0">
              <a:buNone/>
            </a:pPr>
            <a:r>
              <a:rPr lang="en-US" sz="1200" b="1" dirty="0">
                <a:solidFill>
                  <a:srgbClr val="036E3A"/>
                </a:solidFill>
                <a:latin typeface="Calibri" pitchFamily="34" charset="0"/>
                <a:ea typeface="Calibri" pitchFamily="34" charset="-122"/>
                <a:cs typeface="Calibri" pitchFamily="34" charset="-120"/>
              </a:rPr>
              <a:t>How to do it</a:t>
            </a:r>
            <a:endParaRPr lang="en-US" sz="1200" dirty="0"/>
          </a:p>
        </p:txBody>
      </p:sp>
      <p:sp>
        <p:nvSpPr>
          <p:cNvPr id="20" name="Text 18"/>
          <p:cNvSpPr/>
          <p:nvPr/>
        </p:nvSpPr>
        <p:spPr>
          <a:xfrm>
            <a:off x="621792" y="2743200"/>
            <a:ext cx="3703320" cy="1225296"/>
          </a:xfrm>
          <a:prstGeom prst="rect">
            <a:avLst/>
          </a:prstGeom>
          <a:noFill/>
          <a:ln/>
        </p:spPr>
        <p:txBody>
          <a:bodyPr wrap="square" lIns="0" tIns="0" rIns="0" bIns="0" rtlCol="0" anchor="t"/>
          <a:lstStyle/>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Walk the route with the people who do the work, instead of mapping it from memory at a desk</a:t>
            </a:r>
            <a:endParaRPr lang="en-US" sz="920" dirty="0"/>
          </a:p>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Thirty minutes and a corridor conversation is enough</a:t>
            </a:r>
            <a:endParaRPr lang="en-US" sz="920" dirty="0"/>
          </a:p>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Map what actually happens, including the workarounds, even where it differs from the policy</a:t>
            </a:r>
            <a:endParaRPr lang="en-US" sz="920" dirty="0"/>
          </a:p>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Stop at 8 to 12 steps; more than that maps the hospital instead of the problem</a:t>
            </a:r>
            <a:endParaRPr lang="en-US" sz="920" dirty="0"/>
          </a:p>
        </p:txBody>
      </p:sp>
      <p:sp>
        <p:nvSpPr>
          <p:cNvPr id="21" name="Shape 19"/>
          <p:cNvSpPr/>
          <p:nvPr/>
        </p:nvSpPr>
        <p:spPr>
          <a:xfrm>
            <a:off x="4663440" y="2304288"/>
            <a:ext cx="4023360" cy="1755648"/>
          </a:xfrm>
          <a:prstGeom prst="roundRect">
            <a:avLst>
              <a:gd name="adj" fmla="val 3646"/>
            </a:avLst>
          </a:prstGeom>
          <a:solidFill>
            <a:srgbClr val="F1F6F2"/>
          </a:solidFill>
          <a:ln w="12700">
            <a:solidFill>
              <a:srgbClr val="F1F6F2"/>
            </a:solidFill>
            <a:prstDash val="solid"/>
          </a:ln>
        </p:spPr>
        <p:txBody>
          <a:bodyPr/>
          <a:p/>
        </p:txBody>
      </p:sp>
      <p:sp>
        <p:nvSpPr>
          <p:cNvPr id="22" name="Text 20"/>
          <p:cNvSpPr/>
          <p:nvPr/>
        </p:nvSpPr>
        <p:spPr>
          <a:xfrm>
            <a:off x="4828032" y="2432304"/>
            <a:ext cx="3703320" cy="256032"/>
          </a:xfrm>
          <a:prstGeom prst="rect">
            <a:avLst/>
          </a:prstGeom>
          <a:noFill/>
          <a:ln/>
        </p:spPr>
        <p:txBody>
          <a:bodyPr wrap="square" lIns="0" tIns="0" rIns="0" bIns="0" rtlCol="0" anchor="ctr"/>
          <a:lstStyle/>
          <a:p>
            <a:pPr indent="0" marL="0">
              <a:buNone/>
            </a:pPr>
            <a:r>
              <a:rPr lang="en-US" sz="1200" b="1" dirty="0">
                <a:solidFill>
                  <a:srgbClr val="036E3A"/>
                </a:solidFill>
                <a:latin typeface="Calibri" pitchFamily="34" charset="0"/>
                <a:ea typeface="Calibri" pitchFamily="34" charset="-122"/>
                <a:cs typeface="Calibri" pitchFamily="34" charset="-120"/>
              </a:rPr>
              <a:t>What you’re looking for</a:t>
            </a:r>
            <a:endParaRPr lang="en-US" sz="1200" dirty="0"/>
          </a:p>
        </p:txBody>
      </p:sp>
      <p:sp>
        <p:nvSpPr>
          <p:cNvPr id="23" name="Text 21"/>
          <p:cNvSpPr/>
          <p:nvPr/>
        </p:nvSpPr>
        <p:spPr>
          <a:xfrm>
            <a:off x="4828032" y="2743200"/>
            <a:ext cx="3703320" cy="1225296"/>
          </a:xfrm>
          <a:prstGeom prst="rect">
            <a:avLst/>
          </a:prstGeom>
          <a:noFill/>
          <a:ln/>
        </p:spPr>
        <p:txBody>
          <a:bodyPr wrap="square" lIns="0" tIns="0" rIns="0" bIns="0" rtlCol="0" anchor="t"/>
          <a:lstStyle/>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The waits between steps, which are usually where the delay is</a:t>
            </a:r>
            <a:endParaRPr lang="en-US" sz="920" dirty="0"/>
          </a:p>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The steps where it goes wrong: those become your change ideas</a:t>
            </a:r>
            <a:endParaRPr lang="en-US" sz="920" dirty="0"/>
          </a:p>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Steps that 2 people describe differently, because the disagreement is a finding in itself</a:t>
            </a:r>
            <a:endParaRPr lang="en-US" sz="920" dirty="0"/>
          </a:p>
          <a:p>
            <a:pPr marL="342900" indent="-342900">
              <a:spcAft>
                <a:spcPts val="500"/>
              </a:spcAft>
              <a:buSzPct val="100000"/>
              <a:buChar char="–"/>
            </a:pPr>
            <a:r>
              <a:rPr lang="en-US" sz="920" dirty="0">
                <a:solidFill>
                  <a:srgbClr val="1B1B1B"/>
                </a:solidFill>
                <a:latin typeface="Calibri" pitchFamily="34" charset="0"/>
                <a:ea typeface="Calibri" pitchFamily="34" charset="-122"/>
                <a:cs typeface="Calibri" pitchFamily="34" charset="-120"/>
              </a:rPr>
              <a:t>Anything done twice, or not at all</a:t>
            </a:r>
            <a:endParaRPr lang="en-US" sz="920" dirty="0"/>
          </a:p>
        </p:txBody>
      </p:sp>
      <p:sp>
        <p:nvSpPr>
          <p:cNvPr id="24" name="Text 22"/>
          <p:cNvSpPr/>
          <p:nvPr/>
        </p:nvSpPr>
        <p:spPr>
          <a:xfrm>
            <a:off x="457200" y="4169664"/>
            <a:ext cx="8229600" cy="475488"/>
          </a:xfrm>
          <a:prstGeom prst="roundRect">
            <a:avLst>
              <a:gd name="adj" fmla="val 13462"/>
            </a:avLst>
          </a:prstGeom>
          <a:solidFill>
            <a:srgbClr val="DCEFE3"/>
          </a:solidFill>
          <a:ln/>
        </p:spPr>
        <p:txBody>
          <a:bodyPr wrap="square" lIns="127000" tIns="127000" rIns="127000" bIns="127000" rtlCol="0" anchor="ctr"/>
          <a:lstStyle/>
          <a:p>
            <a:pPr indent="0" marL="0">
              <a:buNone/>
            </a:pPr>
            <a:r>
              <a:rPr lang="en-US" sz="950" b="1" dirty="0">
                <a:solidFill>
                  <a:srgbClr val="1B1B1B"/>
                </a:solidFill>
                <a:latin typeface="Calibri" pitchFamily="34" charset="0"/>
                <a:ea typeface="Calibri" pitchFamily="34" charset="-122"/>
                <a:cs typeface="Calibri" pitchFamily="34" charset="-120"/>
              </a:rPr>
              <a:t>Log the detail on the Project Log’s Process Map tab</a:t>
            </a:r>
            <a:pPr indent="0" marL="0">
              <a:buNone/>
            </a:pPr>
            <a:r>
              <a:rPr lang="en-US" sz="950" dirty="0">
                <a:solidFill>
                  <a:srgbClr val="1B1B1B"/>
                </a:solidFill>
                <a:latin typeface="Calibri" pitchFamily="34" charset="0"/>
                <a:ea typeface="Calibri" pitchFamily="34" charset="-122"/>
                <a:cs typeface="Calibri" pitchFamily="34" charset="-120"/>
              </a:rPr>
              <a:t>: who does each step, how long it takes, how long people wait and what goes wrong. Then draw the picture at </a:t>
            </a:r>
            <a:pPr indent="0" marL="0">
              <a:buNone/>
            </a:pPr>
            <a:r>
              <a:rPr lang="en-US" sz="9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aimqa.github.io/Test-/diagram-tool.html</a:t>
            </a:r>
            <a:endParaRPr lang="en-US" sz="950" dirty="0"/>
          </a:p>
        </p:txBody>
      </p:sp>
      <p:sp>
        <p:nvSpPr>
          <p:cNvPr id="26" name="Text 2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7" name="Text 2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1 CONTINUED: LIST EVERY POSSIBLE CAUSE</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Fishbone: spread wide before you go deep</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1</a:t>
            </a:r>
            <a:endParaRPr lang="en-US" sz="900" dirty="0"/>
          </a:p>
        </p:txBody>
      </p:sp>
      <p:sp>
        <p:nvSpPr>
          <p:cNvPr id="5" name="Shape 3"/>
          <p:cNvSpPr/>
          <p:nvPr/>
        </p:nvSpPr>
        <p:spPr>
          <a:xfrm>
            <a:off x="457200" y="1836115"/>
            <a:ext cx="6446520" cy="21946"/>
          </a:xfrm>
          <a:prstGeom prst="rect">
            <a:avLst/>
          </a:prstGeom>
          <a:solidFill>
            <a:srgbClr val="036E3A"/>
          </a:solidFill>
          <a:ln w="12700">
            <a:solidFill>
              <a:srgbClr val="036E3A"/>
            </a:solidFill>
            <a:prstDash val="solid"/>
          </a:ln>
        </p:spPr>
        <p:txBody>
          <a:bodyPr/>
          <a:p/>
        </p:txBody>
      </p:sp>
      <p:sp>
        <p:nvSpPr>
          <p:cNvPr id="6" name="Text 4"/>
          <p:cNvSpPr/>
          <p:nvPr/>
        </p:nvSpPr>
        <p:spPr>
          <a:xfrm>
            <a:off x="6903720" y="1481328"/>
            <a:ext cx="1783080" cy="731520"/>
          </a:xfrm>
          <a:prstGeom prst="roundRect">
            <a:avLst>
              <a:gd name="adj" fmla="val 10000"/>
            </a:avLst>
          </a:prstGeom>
          <a:solidFill>
            <a:srgbClr val="023D22"/>
          </a:solidFill>
          <a:ln/>
        </p:spPr>
        <p:txBody>
          <a:bodyPr wrap="square" lIns="38100" tIns="38100" rIns="38100" bIns="38100" rtlCol="0" anchor="ctr"/>
          <a:lstStyle/>
          <a:p>
            <a:pPr algn="ctr" indent="0" marL="0">
              <a:buNone/>
            </a:pPr>
            <a:r>
              <a:rPr lang="en-US" sz="950" b="1" dirty="0">
                <a:solidFill>
                  <a:srgbClr val="FFFFFF"/>
                </a:solidFill>
                <a:latin typeface="Calibri" pitchFamily="34" charset="0"/>
                <a:ea typeface="Calibri" pitchFamily="34" charset="-122"/>
                <a:cs typeface="Calibri" pitchFamily="34" charset="-120"/>
              </a:rPr>
              <a:t>VTE assessment</a:t>
            </a:r>
            <a:endParaRPr lang="en-US" sz="950" dirty="0"/>
          </a:p>
          <a:p>
            <a:pPr algn="ctr" indent="0" marL="0">
              <a:buNone/>
            </a:pPr>
            <a:r>
              <a:rPr lang="en-US" sz="950" b="1" dirty="0">
                <a:solidFill>
                  <a:srgbClr val="FFFFFF"/>
                </a:solidFill>
                <a:latin typeface="Calibri" pitchFamily="34" charset="0"/>
                <a:ea typeface="Calibri" pitchFamily="34" charset="-122"/>
                <a:cs typeface="Calibri" pitchFamily="34" charset="-120"/>
              </a:rPr>
              <a:t>missed at clerking</a:t>
            </a:r>
            <a:endParaRPr lang="en-US" sz="950" dirty="0"/>
          </a:p>
        </p:txBody>
      </p:sp>
      <p:sp>
        <p:nvSpPr>
          <p:cNvPr id="7" name="Text 5"/>
          <p:cNvSpPr/>
          <p:nvPr/>
        </p:nvSpPr>
        <p:spPr>
          <a:xfrm>
            <a:off x="566928" y="877824"/>
            <a:ext cx="1847088" cy="219456"/>
          </a:xfrm>
          <a:prstGeom prst="roundRect">
            <a:avLst>
              <a:gd name="adj" fmla="val 20833"/>
            </a:avLst>
          </a:prstGeom>
          <a:solidFill>
            <a:srgbClr val="DCEFE3"/>
          </a:solidFill>
          <a:ln w="12700">
            <a:solidFill>
              <a:srgbClr val="036E3A"/>
            </a:solidFill>
          </a:ln>
        </p:spPr>
        <p:txBody>
          <a:bodyPr wrap="square" lIns="0" tIns="0" rIns="0" bIns="0" rtlCol="0" anchor="ctr"/>
          <a:lstStyle/>
          <a:p>
            <a:pPr algn="ctr" indent="0" marL="0">
              <a:buNone/>
            </a:pPr>
            <a:r>
              <a:rPr lang="en-US" sz="900" b="1" dirty="0">
                <a:solidFill>
                  <a:srgbClr val="023D22"/>
                </a:solidFill>
                <a:latin typeface="Calibri" pitchFamily="34" charset="0"/>
                <a:ea typeface="Calibri" pitchFamily="34" charset="-122"/>
                <a:cs typeface="Calibri" pitchFamily="34" charset="-120"/>
              </a:rPr>
              <a:t>People</a:t>
            </a:r>
            <a:endParaRPr lang="en-US" sz="900" dirty="0"/>
          </a:p>
        </p:txBody>
      </p:sp>
      <p:sp>
        <p:nvSpPr>
          <p:cNvPr id="8" name="Text 6"/>
          <p:cNvSpPr/>
          <p:nvPr/>
        </p:nvSpPr>
        <p:spPr>
          <a:xfrm>
            <a:off x="694944" y="1115568"/>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New doctors never shown the box</a:t>
            </a:r>
            <a:endParaRPr lang="en-US" sz="780" dirty="0"/>
          </a:p>
        </p:txBody>
      </p:sp>
      <p:sp>
        <p:nvSpPr>
          <p:cNvPr id="9" name="Text 7"/>
          <p:cNvSpPr/>
          <p:nvPr/>
        </p:nvSpPr>
        <p:spPr>
          <a:xfrm>
            <a:off x="694944" y="1335024"/>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Locums do not know our proforma</a:t>
            </a:r>
            <a:endParaRPr lang="en-US" sz="780" dirty="0"/>
          </a:p>
        </p:txBody>
      </p:sp>
      <p:sp>
        <p:nvSpPr>
          <p:cNvPr id="10" name="Shape 8"/>
          <p:cNvSpPr/>
          <p:nvPr/>
        </p:nvSpPr>
        <p:spPr>
          <a:xfrm>
            <a:off x="1490472" y="1591056"/>
            <a:ext cx="384048" cy="256032"/>
          </a:xfrm>
          <a:prstGeom prst="line">
            <a:avLst/>
          </a:prstGeom>
          <a:noFill/>
          <a:ln w="15875">
            <a:solidFill>
              <a:srgbClr val="036E3A"/>
            </a:solidFill>
            <a:prstDash val="solid"/>
          </a:ln>
        </p:spPr>
        <p:txBody>
          <a:bodyPr/>
          <a:p/>
        </p:txBody>
      </p:sp>
      <p:sp>
        <p:nvSpPr>
          <p:cNvPr id="11" name="Text 9"/>
          <p:cNvSpPr/>
          <p:nvPr/>
        </p:nvSpPr>
        <p:spPr>
          <a:xfrm>
            <a:off x="2651760" y="877824"/>
            <a:ext cx="1847088" cy="219456"/>
          </a:xfrm>
          <a:prstGeom prst="roundRect">
            <a:avLst>
              <a:gd name="adj" fmla="val 20833"/>
            </a:avLst>
          </a:prstGeom>
          <a:solidFill>
            <a:srgbClr val="DCEFE3"/>
          </a:solidFill>
          <a:ln w="12700">
            <a:solidFill>
              <a:srgbClr val="036E3A"/>
            </a:solidFill>
          </a:ln>
        </p:spPr>
        <p:txBody>
          <a:bodyPr wrap="square" lIns="0" tIns="0" rIns="0" bIns="0" rtlCol="0" anchor="ctr"/>
          <a:lstStyle/>
          <a:p>
            <a:pPr algn="ctr" indent="0" marL="0">
              <a:buNone/>
            </a:pPr>
            <a:r>
              <a:rPr lang="en-US" sz="900" b="1" dirty="0">
                <a:solidFill>
                  <a:srgbClr val="023D22"/>
                </a:solidFill>
                <a:latin typeface="Calibri" pitchFamily="34" charset="0"/>
                <a:ea typeface="Calibri" pitchFamily="34" charset="-122"/>
                <a:cs typeface="Calibri" pitchFamily="34" charset="-120"/>
              </a:rPr>
              <a:t>Process</a:t>
            </a:r>
            <a:endParaRPr lang="en-US" sz="900" dirty="0"/>
          </a:p>
        </p:txBody>
      </p:sp>
      <p:sp>
        <p:nvSpPr>
          <p:cNvPr id="12" name="Text 10"/>
          <p:cNvSpPr/>
          <p:nvPr/>
        </p:nvSpPr>
        <p:spPr>
          <a:xfrm>
            <a:off x="2779776" y="1115568"/>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Nothing prompts it at the chart</a:t>
            </a:r>
            <a:endParaRPr lang="en-US" sz="780" dirty="0"/>
          </a:p>
        </p:txBody>
      </p:sp>
      <p:sp>
        <p:nvSpPr>
          <p:cNvPr id="13" name="Text 11"/>
          <p:cNvSpPr/>
          <p:nvPr/>
        </p:nvSpPr>
        <p:spPr>
          <a:xfrm>
            <a:off x="2779776" y="1335024"/>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No check before post-take</a:t>
            </a:r>
            <a:endParaRPr lang="en-US" sz="780" dirty="0"/>
          </a:p>
        </p:txBody>
      </p:sp>
      <p:sp>
        <p:nvSpPr>
          <p:cNvPr id="14" name="Shape 12"/>
          <p:cNvSpPr/>
          <p:nvPr/>
        </p:nvSpPr>
        <p:spPr>
          <a:xfrm>
            <a:off x="3575304" y="1591056"/>
            <a:ext cx="384048" cy="256032"/>
          </a:xfrm>
          <a:prstGeom prst="line">
            <a:avLst/>
          </a:prstGeom>
          <a:noFill/>
          <a:ln w="15875">
            <a:solidFill>
              <a:srgbClr val="036E3A"/>
            </a:solidFill>
            <a:prstDash val="solid"/>
          </a:ln>
        </p:spPr>
        <p:txBody>
          <a:bodyPr/>
          <a:p/>
        </p:txBody>
      </p:sp>
      <p:sp>
        <p:nvSpPr>
          <p:cNvPr id="15" name="Text 13"/>
          <p:cNvSpPr/>
          <p:nvPr/>
        </p:nvSpPr>
        <p:spPr>
          <a:xfrm>
            <a:off x="4736592" y="877824"/>
            <a:ext cx="1847088" cy="219456"/>
          </a:xfrm>
          <a:prstGeom prst="roundRect">
            <a:avLst>
              <a:gd name="adj" fmla="val 20833"/>
            </a:avLst>
          </a:prstGeom>
          <a:solidFill>
            <a:srgbClr val="DCEFE3"/>
          </a:solidFill>
          <a:ln w="12700">
            <a:solidFill>
              <a:srgbClr val="036E3A"/>
            </a:solidFill>
          </a:ln>
        </p:spPr>
        <p:txBody>
          <a:bodyPr wrap="square" lIns="0" tIns="0" rIns="0" bIns="0" rtlCol="0" anchor="ctr"/>
          <a:lstStyle/>
          <a:p>
            <a:pPr algn="ctr" indent="0" marL="0">
              <a:buNone/>
            </a:pPr>
            <a:r>
              <a:rPr lang="en-US" sz="900" b="1" dirty="0">
                <a:solidFill>
                  <a:srgbClr val="023D22"/>
                </a:solidFill>
                <a:latin typeface="Calibri" pitchFamily="34" charset="0"/>
                <a:ea typeface="Calibri" pitchFamily="34" charset="-122"/>
                <a:cs typeface="Calibri" pitchFamily="34" charset="-120"/>
              </a:rPr>
              <a:t>Equipment</a:t>
            </a:r>
            <a:endParaRPr lang="en-US" sz="900" dirty="0"/>
          </a:p>
        </p:txBody>
      </p:sp>
      <p:sp>
        <p:nvSpPr>
          <p:cNvPr id="16" name="Text 14"/>
          <p:cNvSpPr/>
          <p:nvPr/>
        </p:nvSpPr>
        <p:spPr>
          <a:xfrm>
            <a:off x="4864608" y="1115568"/>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Proforma predates the rule</a:t>
            </a:r>
            <a:endParaRPr lang="en-US" sz="780" dirty="0"/>
          </a:p>
        </p:txBody>
      </p:sp>
      <p:sp>
        <p:nvSpPr>
          <p:cNvPr id="17" name="Shape 15"/>
          <p:cNvSpPr/>
          <p:nvPr/>
        </p:nvSpPr>
        <p:spPr>
          <a:xfrm>
            <a:off x="5660136" y="1591056"/>
            <a:ext cx="384048" cy="256032"/>
          </a:xfrm>
          <a:prstGeom prst="line">
            <a:avLst/>
          </a:prstGeom>
          <a:noFill/>
          <a:ln w="15875">
            <a:solidFill>
              <a:srgbClr val="036E3A"/>
            </a:solidFill>
            <a:prstDash val="solid"/>
          </a:ln>
        </p:spPr>
        <p:txBody>
          <a:bodyPr/>
          <a:p/>
        </p:txBody>
      </p:sp>
      <p:sp>
        <p:nvSpPr>
          <p:cNvPr id="18" name="Text 16"/>
          <p:cNvSpPr/>
          <p:nvPr/>
        </p:nvSpPr>
        <p:spPr>
          <a:xfrm>
            <a:off x="566928" y="2103120"/>
            <a:ext cx="1847088" cy="219456"/>
          </a:xfrm>
          <a:prstGeom prst="roundRect">
            <a:avLst>
              <a:gd name="adj" fmla="val 20833"/>
            </a:avLst>
          </a:prstGeom>
          <a:solidFill>
            <a:srgbClr val="DCEFE3"/>
          </a:solidFill>
          <a:ln w="12700">
            <a:solidFill>
              <a:srgbClr val="036E3A"/>
            </a:solidFill>
          </a:ln>
        </p:spPr>
        <p:txBody>
          <a:bodyPr wrap="square" lIns="0" tIns="0" rIns="0" bIns="0" rtlCol="0" anchor="ctr"/>
          <a:lstStyle/>
          <a:p>
            <a:pPr algn="ctr" indent="0" marL="0">
              <a:buNone/>
            </a:pPr>
            <a:r>
              <a:rPr lang="en-US" sz="900" b="1" dirty="0">
                <a:solidFill>
                  <a:srgbClr val="023D22"/>
                </a:solidFill>
                <a:latin typeface="Calibri" pitchFamily="34" charset="0"/>
                <a:ea typeface="Calibri" pitchFamily="34" charset="-122"/>
                <a:cs typeface="Calibri" pitchFamily="34" charset="-120"/>
              </a:rPr>
              <a:t>Environment</a:t>
            </a:r>
            <a:endParaRPr lang="en-US" sz="900" dirty="0"/>
          </a:p>
        </p:txBody>
      </p:sp>
      <p:sp>
        <p:nvSpPr>
          <p:cNvPr id="19" name="Text 17"/>
          <p:cNvSpPr/>
          <p:nvPr/>
        </p:nvSpPr>
        <p:spPr>
          <a:xfrm>
            <a:off x="694944" y="2340864"/>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Noisy bay, interruptions</a:t>
            </a:r>
            <a:endParaRPr lang="en-US" sz="780" dirty="0"/>
          </a:p>
        </p:txBody>
      </p:sp>
      <p:sp>
        <p:nvSpPr>
          <p:cNvPr id="20" name="Text 18"/>
          <p:cNvSpPr/>
          <p:nvPr/>
        </p:nvSpPr>
        <p:spPr>
          <a:xfrm>
            <a:off x="694944" y="2560320"/>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Worst at weekends</a:t>
            </a:r>
            <a:endParaRPr lang="en-US" sz="780" dirty="0"/>
          </a:p>
        </p:txBody>
      </p:sp>
      <p:sp>
        <p:nvSpPr>
          <p:cNvPr id="21" name="Shape 19"/>
          <p:cNvSpPr/>
          <p:nvPr/>
        </p:nvSpPr>
        <p:spPr>
          <a:xfrm flipV="1">
            <a:off x="1490472" y="1847088"/>
            <a:ext cx="384048" cy="201168"/>
          </a:xfrm>
          <a:prstGeom prst="line">
            <a:avLst/>
          </a:prstGeom>
          <a:noFill/>
          <a:ln w="15875">
            <a:solidFill>
              <a:srgbClr val="036E3A"/>
            </a:solidFill>
            <a:prstDash val="solid"/>
          </a:ln>
        </p:spPr>
        <p:txBody>
          <a:bodyPr/>
          <a:p/>
        </p:txBody>
      </p:sp>
      <p:sp>
        <p:nvSpPr>
          <p:cNvPr id="22" name="Text 20"/>
          <p:cNvSpPr/>
          <p:nvPr/>
        </p:nvSpPr>
        <p:spPr>
          <a:xfrm>
            <a:off x="2651760" y="2103120"/>
            <a:ext cx="1847088" cy="219456"/>
          </a:xfrm>
          <a:prstGeom prst="roundRect">
            <a:avLst>
              <a:gd name="adj" fmla="val 20833"/>
            </a:avLst>
          </a:prstGeom>
          <a:solidFill>
            <a:srgbClr val="DCEFE3"/>
          </a:solidFill>
          <a:ln w="12700">
            <a:solidFill>
              <a:srgbClr val="036E3A"/>
            </a:solidFill>
          </a:ln>
        </p:spPr>
        <p:txBody>
          <a:bodyPr wrap="square" lIns="0" tIns="0" rIns="0" bIns="0" rtlCol="0" anchor="ctr"/>
          <a:lstStyle/>
          <a:p>
            <a:pPr algn="ctr" indent="0" marL="0">
              <a:buNone/>
            </a:pPr>
            <a:r>
              <a:rPr lang="en-US" sz="900" b="1" dirty="0">
                <a:solidFill>
                  <a:srgbClr val="023D22"/>
                </a:solidFill>
                <a:latin typeface="Calibri" pitchFamily="34" charset="0"/>
                <a:ea typeface="Calibri" pitchFamily="34" charset="-122"/>
                <a:cs typeface="Calibri" pitchFamily="34" charset="-120"/>
              </a:rPr>
              <a:t>Policies</a:t>
            </a:r>
            <a:endParaRPr lang="en-US" sz="900" dirty="0"/>
          </a:p>
        </p:txBody>
      </p:sp>
      <p:sp>
        <p:nvSpPr>
          <p:cNvPr id="23" name="Text 21"/>
          <p:cNvSpPr/>
          <p:nvPr/>
        </p:nvSpPr>
        <p:spPr>
          <a:xfrm>
            <a:off x="2779776" y="2340864"/>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Nobody knows the 14-hour target</a:t>
            </a:r>
            <a:endParaRPr lang="en-US" sz="780" dirty="0"/>
          </a:p>
        </p:txBody>
      </p:sp>
      <p:sp>
        <p:nvSpPr>
          <p:cNvPr id="24" name="Shape 22"/>
          <p:cNvSpPr/>
          <p:nvPr/>
        </p:nvSpPr>
        <p:spPr>
          <a:xfrm flipV="1">
            <a:off x="3575304" y="1847088"/>
            <a:ext cx="384048" cy="201168"/>
          </a:xfrm>
          <a:prstGeom prst="line">
            <a:avLst/>
          </a:prstGeom>
          <a:noFill/>
          <a:ln w="15875">
            <a:solidFill>
              <a:srgbClr val="036E3A"/>
            </a:solidFill>
            <a:prstDash val="solid"/>
          </a:ln>
        </p:spPr>
        <p:txBody>
          <a:bodyPr/>
          <a:p/>
        </p:txBody>
      </p:sp>
      <p:sp>
        <p:nvSpPr>
          <p:cNvPr id="25" name="Text 23"/>
          <p:cNvSpPr/>
          <p:nvPr/>
        </p:nvSpPr>
        <p:spPr>
          <a:xfrm>
            <a:off x="4736592" y="2103120"/>
            <a:ext cx="1847088" cy="219456"/>
          </a:xfrm>
          <a:prstGeom prst="roundRect">
            <a:avLst>
              <a:gd name="adj" fmla="val 20833"/>
            </a:avLst>
          </a:prstGeom>
          <a:solidFill>
            <a:srgbClr val="DCEFE3"/>
          </a:solidFill>
          <a:ln w="12700">
            <a:solidFill>
              <a:srgbClr val="036E3A"/>
            </a:solidFill>
          </a:ln>
        </p:spPr>
        <p:txBody>
          <a:bodyPr wrap="square" lIns="0" tIns="0" rIns="0" bIns="0" rtlCol="0" anchor="ctr"/>
          <a:lstStyle/>
          <a:p>
            <a:pPr algn="ctr" indent="0" marL="0">
              <a:buNone/>
            </a:pPr>
            <a:r>
              <a:rPr lang="en-US" sz="900" b="1" dirty="0">
                <a:solidFill>
                  <a:srgbClr val="023D22"/>
                </a:solidFill>
                <a:latin typeface="Calibri" pitchFamily="34" charset="0"/>
                <a:ea typeface="Calibri" pitchFamily="34" charset="-122"/>
                <a:cs typeface="Calibri" pitchFamily="34" charset="-120"/>
              </a:rPr>
              <a:t>Patient factors</a:t>
            </a:r>
            <a:endParaRPr lang="en-US" sz="900" dirty="0"/>
          </a:p>
        </p:txBody>
      </p:sp>
      <p:sp>
        <p:nvSpPr>
          <p:cNvPr id="26" name="Text 24"/>
          <p:cNvSpPr/>
          <p:nvPr/>
        </p:nvSpPr>
        <p:spPr>
          <a:xfrm>
            <a:off x="4864608" y="2340864"/>
            <a:ext cx="1719072" cy="210312"/>
          </a:xfrm>
          <a:prstGeom prst="rect">
            <a:avLst/>
          </a:prstGeom>
          <a:noFill/>
          <a:ln/>
        </p:spPr>
        <p:txBody>
          <a:bodyPr wrap="square" lIns="0" tIns="0" rIns="0" bIns="0" rtlCol="0" anchor="ctr"/>
          <a:lstStyle/>
          <a:p>
            <a:pPr marL="342900" indent="-342900">
              <a:buSzPct val="100000"/>
              <a:buChar char="–"/>
            </a:pPr>
            <a:r>
              <a:rPr lang="en-US" sz="780" dirty="0">
                <a:solidFill>
                  <a:srgbClr val="1B1B1B"/>
                </a:solidFill>
                <a:latin typeface="Calibri" pitchFamily="34" charset="0"/>
                <a:ea typeface="Calibri" pitchFamily="34" charset="-122"/>
                <a:cs typeface="Calibri" pitchFamily="34" charset="-120"/>
              </a:rPr>
              <a:t>No weight → dose left blank</a:t>
            </a:r>
            <a:endParaRPr lang="en-US" sz="780" dirty="0"/>
          </a:p>
        </p:txBody>
      </p:sp>
      <p:sp>
        <p:nvSpPr>
          <p:cNvPr id="27" name="Shape 25"/>
          <p:cNvSpPr/>
          <p:nvPr/>
        </p:nvSpPr>
        <p:spPr>
          <a:xfrm flipV="1">
            <a:off x="5660136" y="1847088"/>
            <a:ext cx="384048" cy="201168"/>
          </a:xfrm>
          <a:prstGeom prst="line">
            <a:avLst/>
          </a:prstGeom>
          <a:noFill/>
          <a:ln w="15875">
            <a:solidFill>
              <a:srgbClr val="036E3A"/>
            </a:solidFill>
            <a:prstDash val="solid"/>
          </a:ln>
        </p:spPr>
        <p:txBody>
          <a:bodyPr/>
          <a:p/>
        </p:txBody>
      </p:sp>
      <p:sp>
        <p:nvSpPr>
          <p:cNvPr id="28" name="Shape 26"/>
          <p:cNvSpPr/>
          <p:nvPr/>
        </p:nvSpPr>
        <p:spPr>
          <a:xfrm>
            <a:off x="457200" y="2926080"/>
            <a:ext cx="4023360" cy="1335024"/>
          </a:xfrm>
          <a:prstGeom prst="roundRect">
            <a:avLst>
              <a:gd name="adj" fmla="val 4795"/>
            </a:avLst>
          </a:prstGeom>
          <a:solidFill>
            <a:srgbClr val="F1F6F2"/>
          </a:solidFill>
          <a:ln w="12700">
            <a:solidFill>
              <a:srgbClr val="F1F6F2"/>
            </a:solidFill>
            <a:prstDash val="solid"/>
          </a:ln>
        </p:spPr>
        <p:txBody>
          <a:bodyPr/>
          <a:p/>
        </p:txBody>
      </p:sp>
      <p:sp>
        <p:nvSpPr>
          <p:cNvPr id="29" name="Text 27"/>
          <p:cNvSpPr/>
          <p:nvPr/>
        </p:nvSpPr>
        <p:spPr>
          <a:xfrm>
            <a:off x="621792" y="3035808"/>
            <a:ext cx="3703320" cy="237744"/>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Why use a fishbone as well as the 5 Whys?</a:t>
            </a:r>
            <a:endParaRPr lang="en-US" sz="1150" dirty="0"/>
          </a:p>
        </p:txBody>
      </p:sp>
      <p:sp>
        <p:nvSpPr>
          <p:cNvPr id="30" name="Text 28"/>
          <p:cNvSpPr/>
          <p:nvPr/>
        </p:nvSpPr>
        <p:spPr>
          <a:xfrm>
            <a:off x="621792" y="3310128"/>
            <a:ext cx="3703320" cy="896112"/>
          </a:xfrm>
          <a:prstGeom prst="rect">
            <a:avLst/>
          </a:prstGeom>
          <a:noFill/>
          <a:ln/>
        </p:spPr>
        <p:txBody>
          <a:bodyPr wrap="square" lIns="0" tIns="0" rIns="0" bIns="0" rtlCol="0" anchor="t"/>
          <a:lstStyle/>
          <a:p>
            <a:pPr marL="342900" indent="-342900">
              <a:spcAft>
                <a:spcPts val="400"/>
              </a:spcAft>
              <a:buSzPct val="100000"/>
              <a:buChar char="–"/>
            </a:pPr>
            <a:r>
              <a:rPr lang="en-US" sz="880" dirty="0">
                <a:solidFill>
                  <a:srgbClr val="1B1B1B"/>
                </a:solidFill>
                <a:latin typeface="Calibri" pitchFamily="34" charset="0"/>
                <a:ea typeface="Calibri" pitchFamily="34" charset="-122"/>
                <a:cs typeface="Calibri" pitchFamily="34" charset="-120"/>
              </a:rPr>
              <a:t>The 5 Whys follows one path in depth, while the fishbone covers all of them</a:t>
            </a:r>
            <a:endParaRPr lang="en-US" sz="880" dirty="0"/>
          </a:p>
          <a:p>
            <a:pPr marL="342900" indent="-342900">
              <a:spcAft>
                <a:spcPts val="400"/>
              </a:spcAft>
              <a:buSzPct val="100000"/>
              <a:buChar char="–"/>
            </a:pPr>
            <a:r>
              <a:rPr lang="en-US" sz="880" dirty="0">
                <a:solidFill>
                  <a:srgbClr val="1B1B1B"/>
                </a:solidFill>
                <a:latin typeface="Calibri" pitchFamily="34" charset="0"/>
                <a:ea typeface="Calibri" pitchFamily="34" charset="-122"/>
                <a:cs typeface="Calibri" pitchFamily="34" charset="-120"/>
              </a:rPr>
              <a:t>It stops the team fixing the first cause somebody happens to name</a:t>
            </a:r>
            <a:endParaRPr lang="en-US" sz="880" dirty="0"/>
          </a:p>
          <a:p>
            <a:pPr marL="342900" indent="-342900">
              <a:spcAft>
                <a:spcPts val="400"/>
              </a:spcAft>
              <a:buSzPct val="100000"/>
              <a:buChar char="–"/>
            </a:pPr>
            <a:r>
              <a:rPr lang="en-US" sz="880" dirty="0">
                <a:solidFill>
                  <a:srgbClr val="1B1B1B"/>
                </a:solidFill>
                <a:latin typeface="Calibri" pitchFamily="34" charset="0"/>
                <a:ea typeface="Calibri" pitchFamily="34" charset="-122"/>
                <a:cs typeface="Calibri" pitchFamily="34" charset="-120"/>
              </a:rPr>
              <a:t>The empty bones are informative too: they show where nobody has looked</a:t>
            </a:r>
            <a:endParaRPr lang="en-US" sz="880" dirty="0"/>
          </a:p>
        </p:txBody>
      </p:sp>
      <p:sp>
        <p:nvSpPr>
          <p:cNvPr id="31" name="Shape 29"/>
          <p:cNvSpPr/>
          <p:nvPr/>
        </p:nvSpPr>
        <p:spPr>
          <a:xfrm>
            <a:off x="4663440" y="2926080"/>
            <a:ext cx="4023360" cy="1335024"/>
          </a:xfrm>
          <a:prstGeom prst="roundRect">
            <a:avLst>
              <a:gd name="adj" fmla="val 4795"/>
            </a:avLst>
          </a:prstGeom>
          <a:solidFill>
            <a:srgbClr val="F1F6F2"/>
          </a:solidFill>
          <a:ln w="12700">
            <a:solidFill>
              <a:srgbClr val="F1F6F2"/>
            </a:solidFill>
            <a:prstDash val="solid"/>
          </a:ln>
        </p:spPr>
        <p:txBody>
          <a:bodyPr/>
          <a:p/>
        </p:txBody>
      </p:sp>
      <p:sp>
        <p:nvSpPr>
          <p:cNvPr id="32" name="Text 30"/>
          <p:cNvSpPr/>
          <p:nvPr/>
        </p:nvSpPr>
        <p:spPr>
          <a:xfrm>
            <a:off x="4828032" y="3035808"/>
            <a:ext cx="3703320" cy="237744"/>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How to run it in 20 minutes</a:t>
            </a:r>
            <a:endParaRPr lang="en-US" sz="1150" dirty="0"/>
          </a:p>
        </p:txBody>
      </p:sp>
      <p:sp>
        <p:nvSpPr>
          <p:cNvPr id="33" name="Text 31"/>
          <p:cNvSpPr/>
          <p:nvPr/>
        </p:nvSpPr>
        <p:spPr>
          <a:xfrm>
            <a:off x="4828032" y="3310128"/>
            <a:ext cx="3703320" cy="896112"/>
          </a:xfrm>
          <a:prstGeom prst="rect">
            <a:avLst/>
          </a:prstGeom>
          <a:noFill/>
          <a:ln/>
        </p:spPr>
        <p:txBody>
          <a:bodyPr wrap="square" lIns="0" tIns="0" rIns="0" bIns="0" rtlCol="0" anchor="t"/>
          <a:lstStyle/>
          <a:p>
            <a:pPr marL="342900" indent="-342900">
              <a:spcAft>
                <a:spcPts val="400"/>
              </a:spcAft>
              <a:buSzPct val="100000"/>
              <a:buChar char="–"/>
            </a:pPr>
            <a:r>
              <a:rPr lang="en-US" sz="880" dirty="0">
                <a:solidFill>
                  <a:srgbClr val="1B1B1B"/>
                </a:solidFill>
                <a:latin typeface="Calibri" pitchFamily="34" charset="0"/>
                <a:ea typeface="Calibri" pitchFamily="34" charset="-122"/>
                <a:cs typeface="Calibri" pitchFamily="34" charset="-120"/>
              </a:rPr>
              <a:t>The problem goes in the head on the right: one sentence, no blame</a:t>
            </a:r>
            <a:endParaRPr lang="en-US" sz="880" dirty="0"/>
          </a:p>
          <a:p>
            <a:pPr marL="342900" indent="-342900">
              <a:spcAft>
                <a:spcPts val="400"/>
              </a:spcAft>
              <a:buSzPct val="100000"/>
              <a:buChar char="–"/>
            </a:pPr>
            <a:r>
              <a:rPr lang="en-US" sz="880" dirty="0">
                <a:solidFill>
                  <a:srgbClr val="1B1B1B"/>
                </a:solidFill>
                <a:latin typeface="Calibri" pitchFamily="34" charset="0"/>
                <a:ea typeface="Calibri" pitchFamily="34" charset="-122"/>
                <a:cs typeface="Calibri" pitchFamily="34" charset="-120"/>
              </a:rPr>
              <a:t>Take each bone in turn: “what here could be contributing?”</a:t>
            </a:r>
            <a:endParaRPr lang="en-US" sz="880" dirty="0"/>
          </a:p>
          <a:p>
            <a:pPr marL="342900" indent="-342900">
              <a:spcAft>
                <a:spcPts val="400"/>
              </a:spcAft>
              <a:buSzPct val="100000"/>
              <a:buChar char="–"/>
            </a:pPr>
            <a:r>
              <a:rPr lang="en-US" sz="880" dirty="0">
                <a:solidFill>
                  <a:srgbClr val="1B1B1B"/>
                </a:solidFill>
                <a:latin typeface="Calibri" pitchFamily="34" charset="0"/>
                <a:ea typeface="Calibri" pitchFamily="34" charset="-122"/>
                <a:cs typeface="Calibri" pitchFamily="34" charset="-120"/>
              </a:rPr>
              <a:t>Write everything down first, and discuss importance afterwards</a:t>
            </a:r>
            <a:endParaRPr lang="en-US" sz="880" dirty="0"/>
          </a:p>
          <a:p>
            <a:pPr marL="342900" indent="-342900">
              <a:spcAft>
                <a:spcPts val="400"/>
              </a:spcAft>
              <a:buSzPct val="100000"/>
              <a:buChar char="–"/>
            </a:pPr>
            <a:r>
              <a:rPr lang="en-US" sz="880" dirty="0">
                <a:solidFill>
                  <a:srgbClr val="1B1B1B"/>
                </a:solidFill>
                <a:latin typeface="Calibri" pitchFamily="34" charset="0"/>
                <a:ea typeface="Calibri" pitchFamily="34" charset="-122"/>
                <a:cs typeface="Calibri" pitchFamily="34" charset="-120"/>
              </a:rPr>
              <a:t>Then pick the one or two you have evidence for, and explore those in depth</a:t>
            </a:r>
            <a:endParaRPr lang="en-US" sz="880" dirty="0"/>
          </a:p>
        </p:txBody>
      </p:sp>
      <p:sp>
        <p:nvSpPr>
          <p:cNvPr id="34" name="Text 32"/>
          <p:cNvSpPr/>
          <p:nvPr/>
        </p:nvSpPr>
        <p:spPr>
          <a:xfrm>
            <a:off x="457200" y="4389120"/>
            <a:ext cx="8229600" cy="420624"/>
          </a:xfrm>
          <a:prstGeom prst="roundRect">
            <a:avLst>
              <a:gd name="adj" fmla="val 15217"/>
            </a:avLst>
          </a:prstGeom>
          <a:solidFill>
            <a:srgbClr val="DCEFE3"/>
          </a:solidFill>
          <a:ln/>
        </p:spPr>
        <p:txBody>
          <a:bodyPr wrap="square" lIns="127000" tIns="127000" rIns="127000" bIns="127000" rtlCol="0" anchor="ctr"/>
          <a:lstStyle/>
          <a:p>
            <a:pPr indent="0" marL="0">
              <a:buNone/>
            </a:pPr>
            <a:r>
              <a:rPr lang="en-US" sz="950" b="1" dirty="0">
                <a:solidFill>
                  <a:srgbClr val="1B1B1B"/>
                </a:solidFill>
                <a:latin typeface="Calibri" pitchFamily="34" charset="0"/>
                <a:ea typeface="Calibri" pitchFamily="34" charset="-122"/>
                <a:cs typeface="Calibri" pitchFamily="34" charset="-120"/>
              </a:rPr>
              <a:t>Draw it online</a:t>
            </a:r>
            <a:pPr indent="0" marL="0">
              <a:buNone/>
            </a:pPr>
            <a:r>
              <a:rPr lang="en-US" sz="950" dirty="0">
                <a:solidFill>
                  <a:srgbClr val="1B1B1B"/>
                </a:solidFill>
                <a:latin typeface="Calibri" pitchFamily="34" charset="0"/>
                <a:ea typeface="Calibri" pitchFamily="34" charset="-122"/>
                <a:cs typeface="Calibri" pitchFamily="34" charset="-120"/>
              </a:rPr>
              <a:t>. The Fishbone tab at </a:t>
            </a:r>
            <a:pPr indent="0" marL="0">
              <a:buNone/>
            </a:pPr>
            <a:r>
              <a:rPr lang="en-US" sz="9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aimqa.github.io/Test-/diagram-tool.html</a:t>
            </a:r>
            <a:pPr indent="0" marL="0">
              <a:buNone/>
            </a:pPr>
            <a:r>
              <a:rPr lang="en-US" sz="950" dirty="0">
                <a:solidFill>
                  <a:srgbClr val="1B1B1B"/>
                </a:solidFill>
                <a:latin typeface="Calibri" pitchFamily="34" charset="0"/>
                <a:ea typeface="Calibri" pitchFamily="34" charset="-122"/>
                <a:cs typeface="Calibri" pitchFamily="34" charset="-120"/>
              </a:rPr>
              <a:t> turns your causes straight into a driver diagram, and the Project Log’s Causes tab records which ones you actually have evidence for.</a:t>
            </a:r>
            <a:endParaRPr lang="en-US" sz="950" dirty="0"/>
          </a:p>
        </p:txBody>
      </p:sp>
      <p:sp>
        <p:nvSpPr>
          <p:cNvPr id="36" name="Text 3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37" name="Text 3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1 CONTINUED: BEFORE YOU DRAW THE DRIVER DIAGRAM</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First, ask why 5 times</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1</a:t>
            </a:r>
            <a:endParaRPr lang="en-US" sz="900" dirty="0"/>
          </a:p>
        </p:txBody>
      </p:sp>
      <p:sp>
        <p:nvSpPr>
          <p:cNvPr id="5" name="Text 3"/>
          <p:cNvSpPr/>
          <p:nvPr/>
        </p:nvSpPr>
        <p:spPr>
          <a:xfrm>
            <a:off x="457200" y="960120"/>
            <a:ext cx="5257800" cy="548640"/>
          </a:xfrm>
          <a:prstGeom prst="roundRect">
            <a:avLst>
              <a:gd name="adj" fmla="val 15000"/>
            </a:avLst>
          </a:prstGeom>
          <a:solidFill>
            <a:srgbClr val="023D22"/>
          </a:solidFill>
          <a:ln/>
        </p:spPr>
        <p:txBody>
          <a:bodyPr wrap="square" lIns="127000" tIns="127000" rIns="127000" bIns="127000" rtlCol="0" anchor="ctr"/>
          <a:lstStyle/>
          <a:p>
            <a:pPr indent="0" marL="0">
              <a:buNone/>
            </a:pPr>
            <a:r>
              <a:rPr lang="en-US" sz="800" b="1" spc="120" kern="0" dirty="0">
                <a:solidFill>
                  <a:srgbClr val="7DD08F"/>
                </a:solidFill>
                <a:latin typeface="Calibri" pitchFamily="34" charset="0"/>
                <a:ea typeface="Calibri" pitchFamily="34" charset="-122"/>
                <a:cs typeface="Calibri" pitchFamily="34" charset="-120"/>
              </a:rPr>
              <a:t>THE PROBLEM   </a:t>
            </a:r>
            <a:pPr indent="0" marL="0">
              <a:buNone/>
            </a:pPr>
            <a:r>
              <a:rPr lang="en-US" sz="1000" b="1" dirty="0">
                <a:solidFill>
                  <a:srgbClr val="FFFFFF"/>
                </a:solidFill>
                <a:latin typeface="Calibri" pitchFamily="34" charset="0"/>
                <a:ea typeface="Calibri" pitchFamily="34" charset="-122"/>
                <a:cs typeface="Calibri" pitchFamily="34" charset="-120"/>
              </a:rPr>
              <a:t>VTE assessments get missed at clerking</a:t>
            </a:r>
            <a:endParaRPr lang="en-US" sz="800" dirty="0"/>
          </a:p>
        </p:txBody>
      </p:sp>
      <p:sp>
        <p:nvSpPr>
          <p:cNvPr id="6" name="Text 4"/>
          <p:cNvSpPr/>
          <p:nvPr/>
        </p:nvSpPr>
        <p:spPr>
          <a:xfrm>
            <a:off x="2468880" y="1490472"/>
            <a:ext cx="1280160" cy="182880"/>
          </a:xfrm>
          <a:prstGeom prst="rect">
            <a:avLst/>
          </a:prstGeom>
          <a:noFill/>
          <a:ln/>
        </p:spPr>
        <p:txBody>
          <a:bodyPr wrap="square" lIns="0" tIns="0" rIns="0" bIns="0" rtlCol="0" anchor="ctr"/>
          <a:lstStyle/>
          <a:p>
            <a:pPr algn="ctr" indent="0" marL="0">
              <a:buNone/>
            </a:pPr>
            <a:r>
              <a:rPr lang="en-US" sz="850" b="1" i="1" dirty="0">
                <a:solidFill>
                  <a:srgbClr val="036E3A"/>
                </a:solidFill>
                <a:latin typeface="Calibri" pitchFamily="34" charset="0"/>
                <a:ea typeface="Calibri" pitchFamily="34" charset="-122"/>
                <a:cs typeface="Calibri" pitchFamily="34" charset="-120"/>
              </a:rPr>
              <a:t>↓ why?</a:t>
            </a:r>
            <a:endParaRPr lang="en-US" sz="850" dirty="0"/>
          </a:p>
        </p:txBody>
      </p:sp>
      <p:sp>
        <p:nvSpPr>
          <p:cNvPr id="7" name="Text 5"/>
          <p:cNvSpPr/>
          <p:nvPr/>
        </p:nvSpPr>
        <p:spPr>
          <a:xfrm>
            <a:off x="457200" y="1673352"/>
            <a:ext cx="5257800" cy="548640"/>
          </a:xfrm>
          <a:prstGeom prst="roundRect">
            <a:avLst>
              <a:gd name="adj" fmla="val 15000"/>
            </a:avLst>
          </a:prstGeom>
          <a:solidFill>
            <a:srgbClr val="FFFFFF"/>
          </a:solidFill>
          <a:ln w="12700">
            <a:solidFill>
              <a:srgbClr val="036E3A"/>
            </a:solidFill>
          </a:ln>
        </p:spPr>
        <p:txBody>
          <a:bodyPr wrap="square" lIns="127000" tIns="127000" rIns="127000" bIns="127000" rtlCol="0" anchor="ctr"/>
          <a:lstStyle/>
          <a:p>
            <a:pPr indent="0" marL="0">
              <a:buNone/>
            </a:pPr>
            <a:r>
              <a:rPr lang="en-US" sz="800" b="1" spc="120" kern="0" dirty="0">
                <a:solidFill>
                  <a:srgbClr val="036E3A"/>
                </a:solidFill>
                <a:latin typeface="Calibri" pitchFamily="34" charset="0"/>
                <a:ea typeface="Calibri" pitchFamily="34" charset="-122"/>
                <a:cs typeface="Calibri" pitchFamily="34" charset="-120"/>
              </a:rPr>
              <a:t>WHY 1   </a:t>
            </a:r>
            <a:pPr indent="0" marL="0">
              <a:buNone/>
            </a:pPr>
            <a:r>
              <a:rPr lang="en-US" sz="1000" dirty="0">
                <a:solidFill>
                  <a:srgbClr val="1B1B1B"/>
                </a:solidFill>
                <a:latin typeface="Calibri" pitchFamily="34" charset="0"/>
                <a:ea typeface="Calibri" pitchFamily="34" charset="-122"/>
                <a:cs typeface="Calibri" pitchFamily="34" charset="-120"/>
              </a:rPr>
              <a:t>Doctors skip the section when it’s busy</a:t>
            </a:r>
            <a:endParaRPr lang="en-US" sz="800" dirty="0"/>
          </a:p>
        </p:txBody>
      </p:sp>
      <p:sp>
        <p:nvSpPr>
          <p:cNvPr id="8" name="Text 6"/>
          <p:cNvSpPr/>
          <p:nvPr/>
        </p:nvSpPr>
        <p:spPr>
          <a:xfrm>
            <a:off x="2468880" y="2203704"/>
            <a:ext cx="1280160" cy="182880"/>
          </a:xfrm>
          <a:prstGeom prst="rect">
            <a:avLst/>
          </a:prstGeom>
          <a:noFill/>
          <a:ln/>
        </p:spPr>
        <p:txBody>
          <a:bodyPr wrap="square" lIns="0" tIns="0" rIns="0" bIns="0" rtlCol="0" anchor="ctr"/>
          <a:lstStyle/>
          <a:p>
            <a:pPr algn="ctr" indent="0" marL="0">
              <a:buNone/>
            </a:pPr>
            <a:r>
              <a:rPr lang="en-US" sz="850" b="1" i="1" dirty="0">
                <a:solidFill>
                  <a:srgbClr val="036E3A"/>
                </a:solidFill>
                <a:latin typeface="Calibri" pitchFamily="34" charset="0"/>
                <a:ea typeface="Calibri" pitchFamily="34" charset="-122"/>
                <a:cs typeface="Calibri" pitchFamily="34" charset="-120"/>
              </a:rPr>
              <a:t>↓ why?</a:t>
            </a:r>
            <a:endParaRPr lang="en-US" sz="850" dirty="0"/>
          </a:p>
        </p:txBody>
      </p:sp>
      <p:sp>
        <p:nvSpPr>
          <p:cNvPr id="9" name="Text 7"/>
          <p:cNvSpPr/>
          <p:nvPr/>
        </p:nvSpPr>
        <p:spPr>
          <a:xfrm>
            <a:off x="457200" y="2386584"/>
            <a:ext cx="5257800" cy="548640"/>
          </a:xfrm>
          <a:prstGeom prst="roundRect">
            <a:avLst>
              <a:gd name="adj" fmla="val 15000"/>
            </a:avLst>
          </a:prstGeom>
          <a:solidFill>
            <a:srgbClr val="FFFFFF"/>
          </a:solidFill>
          <a:ln w="12700">
            <a:solidFill>
              <a:srgbClr val="036E3A"/>
            </a:solidFill>
          </a:ln>
        </p:spPr>
        <p:txBody>
          <a:bodyPr wrap="square" lIns="127000" tIns="127000" rIns="127000" bIns="127000" rtlCol="0" anchor="ctr"/>
          <a:lstStyle/>
          <a:p>
            <a:pPr indent="0" marL="0">
              <a:buNone/>
            </a:pPr>
            <a:r>
              <a:rPr lang="en-US" sz="800" b="1" spc="120" kern="0" dirty="0">
                <a:solidFill>
                  <a:srgbClr val="036E3A"/>
                </a:solidFill>
                <a:latin typeface="Calibri" pitchFamily="34" charset="0"/>
                <a:ea typeface="Calibri" pitchFamily="34" charset="-122"/>
                <a:cs typeface="Calibri" pitchFamily="34" charset="-120"/>
              </a:rPr>
              <a:t>WHY 2   </a:t>
            </a:r>
            <a:pPr indent="0" marL="0">
              <a:buNone/>
            </a:pPr>
            <a:r>
              <a:rPr lang="en-US" sz="1000" dirty="0">
                <a:solidFill>
                  <a:srgbClr val="1B1B1B"/>
                </a:solidFill>
                <a:latin typeface="Calibri" pitchFamily="34" charset="0"/>
                <a:ea typeface="Calibri" pitchFamily="34" charset="-122"/>
                <a:cs typeface="Calibri" pitchFamily="34" charset="-120"/>
              </a:rPr>
              <a:t>Nothing prompts it while the chart is being written</a:t>
            </a:r>
            <a:endParaRPr lang="en-US" sz="800" dirty="0"/>
          </a:p>
        </p:txBody>
      </p:sp>
      <p:sp>
        <p:nvSpPr>
          <p:cNvPr id="10" name="Text 8"/>
          <p:cNvSpPr/>
          <p:nvPr/>
        </p:nvSpPr>
        <p:spPr>
          <a:xfrm>
            <a:off x="2468880" y="2916936"/>
            <a:ext cx="1280160" cy="182880"/>
          </a:xfrm>
          <a:prstGeom prst="rect">
            <a:avLst/>
          </a:prstGeom>
          <a:noFill/>
          <a:ln/>
        </p:spPr>
        <p:txBody>
          <a:bodyPr wrap="square" lIns="0" tIns="0" rIns="0" bIns="0" rtlCol="0" anchor="ctr"/>
          <a:lstStyle/>
          <a:p>
            <a:pPr algn="ctr" indent="0" marL="0">
              <a:buNone/>
            </a:pPr>
            <a:r>
              <a:rPr lang="en-US" sz="850" b="1" i="1" dirty="0">
                <a:solidFill>
                  <a:srgbClr val="036E3A"/>
                </a:solidFill>
                <a:latin typeface="Calibri" pitchFamily="34" charset="0"/>
                <a:ea typeface="Calibri" pitchFamily="34" charset="-122"/>
                <a:cs typeface="Calibri" pitchFamily="34" charset="-120"/>
              </a:rPr>
              <a:t>↓ why?</a:t>
            </a:r>
            <a:endParaRPr lang="en-US" sz="850" dirty="0"/>
          </a:p>
        </p:txBody>
      </p:sp>
      <p:sp>
        <p:nvSpPr>
          <p:cNvPr id="11" name="Text 9"/>
          <p:cNvSpPr/>
          <p:nvPr/>
        </p:nvSpPr>
        <p:spPr>
          <a:xfrm>
            <a:off x="457200" y="3099816"/>
            <a:ext cx="5257800" cy="548640"/>
          </a:xfrm>
          <a:prstGeom prst="roundRect">
            <a:avLst>
              <a:gd name="adj" fmla="val 15000"/>
            </a:avLst>
          </a:prstGeom>
          <a:solidFill>
            <a:srgbClr val="FFFFFF"/>
          </a:solidFill>
          <a:ln w="12700">
            <a:solidFill>
              <a:srgbClr val="036E3A"/>
            </a:solidFill>
          </a:ln>
        </p:spPr>
        <p:txBody>
          <a:bodyPr wrap="square" lIns="127000" tIns="127000" rIns="127000" bIns="127000" rtlCol="0" anchor="ctr"/>
          <a:lstStyle/>
          <a:p>
            <a:pPr indent="0" marL="0">
              <a:buNone/>
            </a:pPr>
            <a:r>
              <a:rPr lang="en-US" sz="800" b="1" spc="120" kern="0" dirty="0">
                <a:solidFill>
                  <a:srgbClr val="036E3A"/>
                </a:solidFill>
                <a:latin typeface="Calibri" pitchFamily="34" charset="0"/>
                <a:ea typeface="Calibri" pitchFamily="34" charset="-122"/>
                <a:cs typeface="Calibri" pitchFamily="34" charset="-120"/>
              </a:rPr>
              <a:t>WHY 3   </a:t>
            </a:r>
            <a:pPr indent="0" marL="0">
              <a:buNone/>
            </a:pPr>
            <a:r>
              <a:rPr lang="en-US" sz="1000" dirty="0">
                <a:solidFill>
                  <a:srgbClr val="1B1B1B"/>
                </a:solidFill>
                <a:latin typeface="Calibri" pitchFamily="34" charset="0"/>
                <a:ea typeface="Calibri" pitchFamily="34" charset="-122"/>
                <a:cs typeface="Calibri" pitchFamily="34" charset="-120"/>
              </a:rPr>
              <a:t>The clerking proforma predates the VTE requirement</a:t>
            </a:r>
            <a:endParaRPr lang="en-US" sz="800" dirty="0"/>
          </a:p>
        </p:txBody>
      </p:sp>
      <p:sp>
        <p:nvSpPr>
          <p:cNvPr id="12" name="Text 10"/>
          <p:cNvSpPr/>
          <p:nvPr/>
        </p:nvSpPr>
        <p:spPr>
          <a:xfrm>
            <a:off x="2468880" y="3630168"/>
            <a:ext cx="1280160" cy="182880"/>
          </a:xfrm>
          <a:prstGeom prst="rect">
            <a:avLst/>
          </a:prstGeom>
          <a:noFill/>
          <a:ln/>
        </p:spPr>
        <p:txBody>
          <a:bodyPr wrap="square" lIns="0" tIns="0" rIns="0" bIns="0" rtlCol="0" anchor="ctr"/>
          <a:lstStyle/>
          <a:p>
            <a:pPr algn="ctr" indent="0" marL="0">
              <a:buNone/>
            </a:pPr>
            <a:r>
              <a:rPr lang="en-US" sz="850" b="1" i="1" dirty="0">
                <a:solidFill>
                  <a:srgbClr val="036E3A"/>
                </a:solidFill>
                <a:latin typeface="Calibri" pitchFamily="34" charset="0"/>
                <a:ea typeface="Calibri" pitchFamily="34" charset="-122"/>
                <a:cs typeface="Calibri" pitchFamily="34" charset="-120"/>
              </a:rPr>
              <a:t>↓ why?</a:t>
            </a:r>
            <a:endParaRPr lang="en-US" sz="850" dirty="0"/>
          </a:p>
        </p:txBody>
      </p:sp>
      <p:sp>
        <p:nvSpPr>
          <p:cNvPr id="13" name="Text 11"/>
          <p:cNvSpPr/>
          <p:nvPr/>
        </p:nvSpPr>
        <p:spPr>
          <a:xfrm>
            <a:off x="457200" y="3813048"/>
            <a:ext cx="5257800" cy="548640"/>
          </a:xfrm>
          <a:prstGeom prst="roundRect">
            <a:avLst>
              <a:gd name="adj" fmla="val 15000"/>
            </a:avLst>
          </a:prstGeom>
          <a:solidFill>
            <a:srgbClr val="DCEFE3"/>
          </a:solidFill>
          <a:ln w="12700">
            <a:solidFill>
              <a:srgbClr val="036E3A"/>
            </a:solidFill>
          </a:ln>
        </p:spPr>
        <p:txBody>
          <a:bodyPr wrap="square" lIns="127000" tIns="127000" rIns="127000" bIns="127000" rtlCol="0" anchor="ctr"/>
          <a:lstStyle/>
          <a:p>
            <a:pPr indent="0" marL="0">
              <a:buNone/>
            </a:pPr>
            <a:r>
              <a:rPr lang="en-US" sz="800" b="1" spc="120" kern="0" dirty="0">
                <a:solidFill>
                  <a:srgbClr val="036E3A"/>
                </a:solidFill>
                <a:latin typeface="Calibri" pitchFamily="34" charset="0"/>
                <a:ea typeface="Calibri" pitchFamily="34" charset="-122"/>
                <a:cs typeface="Calibri" pitchFamily="34" charset="-120"/>
              </a:rPr>
              <a:t>ROOT CAUSE   </a:t>
            </a:r>
            <a:pPr indent="0" marL="0">
              <a:buNone/>
            </a:pPr>
            <a:r>
              <a:rPr lang="en-US" sz="1000" b="1" dirty="0">
                <a:solidFill>
                  <a:srgbClr val="1B1B1B"/>
                </a:solidFill>
                <a:latin typeface="Calibri" pitchFamily="34" charset="0"/>
                <a:ea typeface="Calibri" pitchFamily="34" charset="-122"/>
                <a:cs typeface="Calibri" pitchFamily="34" charset="-120"/>
              </a:rPr>
              <a:t>A gap in the process, so fix the proforma.</a:t>
            </a:r>
            <a:endParaRPr lang="en-US" sz="800" dirty="0"/>
          </a:p>
        </p:txBody>
      </p:sp>
      <p:sp>
        <p:nvSpPr>
          <p:cNvPr id="14" name="Shape 12"/>
          <p:cNvSpPr/>
          <p:nvPr/>
        </p:nvSpPr>
        <p:spPr>
          <a:xfrm>
            <a:off x="5897880" y="960120"/>
            <a:ext cx="2788920" cy="3520440"/>
          </a:xfrm>
          <a:prstGeom prst="roundRect">
            <a:avLst>
              <a:gd name="adj" fmla="val 2295"/>
            </a:avLst>
          </a:prstGeom>
          <a:solidFill>
            <a:srgbClr val="F1F6F2"/>
          </a:solidFill>
          <a:ln w="12700">
            <a:solidFill>
              <a:srgbClr val="F1F6F2"/>
            </a:solidFill>
            <a:prstDash val="solid"/>
          </a:ln>
        </p:spPr>
        <p:txBody>
          <a:bodyPr/>
          <a:p/>
        </p:txBody>
      </p:sp>
      <p:sp>
        <p:nvSpPr>
          <p:cNvPr id="15" name="Text 13"/>
          <p:cNvSpPr/>
          <p:nvPr/>
        </p:nvSpPr>
        <p:spPr>
          <a:xfrm>
            <a:off x="6044184" y="1088136"/>
            <a:ext cx="2514600" cy="219456"/>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HOW TO DO IT</a:t>
            </a:r>
            <a:endParaRPr lang="en-US" sz="800" dirty="0"/>
          </a:p>
        </p:txBody>
      </p:sp>
      <p:sp>
        <p:nvSpPr>
          <p:cNvPr id="16" name="Text 14"/>
          <p:cNvSpPr/>
          <p:nvPr/>
        </p:nvSpPr>
        <p:spPr>
          <a:xfrm>
            <a:off x="6044184" y="1371600"/>
            <a:ext cx="2514600" cy="2926080"/>
          </a:xfrm>
          <a:prstGeom prst="rect">
            <a:avLst/>
          </a:prstGeom>
          <a:noFill/>
          <a:ln/>
        </p:spPr>
        <p:txBody>
          <a:bodyPr wrap="square" lIns="0" tIns="0" rIns="0" bIns="0" rtlCol="0" anchor="t"/>
          <a:lstStyle/>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Ten minutes at the whiteboard with the team; 3 to 5 whys is typical</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Keep asking until you reach something you can redesign, such as a process, a form or a step</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If your final ‘why’ names a person, ask why once more</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The root cause becomes a secondary driver, and its fixes become your change ideas</a:t>
            </a:r>
            <a:endParaRPr lang="en-US" sz="900" dirty="0"/>
          </a:p>
        </p:txBody>
      </p:sp>
      <p:sp>
        <p:nvSpPr>
          <p:cNvPr id="17" name="Text 15"/>
          <p:cNvSpPr/>
          <p:nvPr/>
        </p:nvSpPr>
        <p:spPr>
          <a:xfrm>
            <a:off x="457200" y="4572000"/>
            <a:ext cx="8229600" cy="219456"/>
          </a:xfrm>
          <a:prstGeom prst="rect">
            <a:avLst/>
          </a:prstGeom>
          <a:noFill/>
          <a:ln/>
        </p:spPr>
        <p:txBody>
          <a:bodyPr wrap="square" lIns="0" tIns="0" rIns="0" bIns="0" rtlCol="0" anchor="ctr"/>
          <a:lstStyle/>
          <a:p>
            <a:pPr indent="0" marL="0">
              <a:buNone/>
            </a:pPr>
            <a:r>
              <a:rPr lang="en-US" sz="90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Draw it online → aimqa.github.io/Test-/diagram-tool.html</a:t>
            </a:r>
            <a:pPr indent="0" marL="0">
              <a:buNone/>
            </a:pPr>
            <a:r>
              <a:rPr lang="en-US" sz="850" i="1" dirty="0">
                <a:solidFill>
                  <a:srgbClr val="4A5A52"/>
                </a:solidFill>
                <a:latin typeface="Calibri" pitchFamily="34" charset="0"/>
                <a:ea typeface="Calibri" pitchFamily="34" charset="-122"/>
                <a:cs typeface="Calibri" pitchFamily="34" charset="-120"/>
              </a:rPr>
              <a:t>. The Diagram Tool has a 5 Whys tab under Step 1, with the process map and fishbone.</a:t>
            </a:r>
            <a:endParaRPr lang="en-US" sz="900" dirty="0"/>
          </a:p>
        </p:txBody>
      </p:sp>
      <p:sp>
        <p:nvSpPr>
          <p:cNvPr id="19" name="Text 1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0" name="Text 1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2 OF 5: QUESTIONS 1 AND 2</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Define the problem and aim</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2</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Write the problem in one sentence: what, where and for whom</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Draft a one-line aim, from [X] to [Y] by [date], that targets a World Health Organization (WHO) quality domain (safe, timely, effective…)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Pick one outcome, one process and one balancing measure, and define each on the Project Log’s Data Plan tab</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Collect 2 to 4 weeks of baseline data before changing anything, and plot it</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Find a supervisor and a friend to share the work</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Pitch it in 5 sentences: problem · number · aim · why it matters · the ask (worked example on a later slide)</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Five sentences, one honest local number and a baseline of 10 to 20 cases a week.</a:t>
            </a:r>
            <a:endParaRPr lang="en-US" sz="950" dirty="0"/>
          </a:p>
        </p:txBody>
      </p:sp>
      <p:sp>
        <p:nvSpPr>
          <p:cNvPr id="11" name="Shape 9"/>
          <p:cNvSpPr/>
          <p:nvPr/>
        </p:nvSpPr>
        <p:spPr>
          <a:xfrm>
            <a:off x="5504688" y="2715768"/>
            <a:ext cx="3182112" cy="1645920"/>
          </a:xfrm>
          <a:prstGeom prst="roundRect">
            <a:avLst>
              <a:gd name="adj" fmla="val 3889"/>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Your supervisor has said “yes, go ahead”, and you have a baseline run chart and a one-page data plan.</a:t>
            </a:r>
            <a:endParaRPr lang="en-US" sz="950" dirty="0"/>
          </a:p>
        </p:txBody>
      </p:sp>
      <p:sp>
        <p:nvSpPr>
          <p:cNvPr id="14" name="Text 12"/>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6 · 10 · 12</a:t>
            </a:r>
            <a:pPr indent="0" marL="0">
              <a:buNone/>
            </a:pPr>
            <a:r>
              <a:rPr lang="en-US" sz="850" i="1" dirty="0">
                <a:solidFill>
                  <a:srgbClr val="4A5A52"/>
                </a:solidFill>
                <a:latin typeface="Calibri" pitchFamily="34" charset="0"/>
                <a:ea typeface="Calibri" pitchFamily="34" charset="-122"/>
                <a:cs typeface="Calibri" pitchFamily="34" charset="-120"/>
              </a:rPr>
              <a:t>   (see the Reporting Guide for each)      </a:t>
            </a:r>
            <a:pPr indent="0" marL="0">
              <a:buNone/>
            </a:pPr>
            <a:r>
              <a:rPr lang="en-US" sz="8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WHO quality domains → who.int</a:t>
            </a:r>
            <a:endParaRPr lang="en-US" sz="800" dirty="0"/>
          </a:p>
        </p:txBody>
      </p:sp>
      <p:sp>
        <p:nvSpPr>
          <p:cNvPr id="16" name="Text 1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7" name="Text 1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2 CONTINUED: WHAT DATA DO YOU NEED?</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Two kinds of data, and you need both</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2</a:t>
            </a:r>
            <a:endParaRPr lang="en-US" sz="900" dirty="0"/>
          </a:p>
        </p:txBody>
      </p:sp>
      <p:sp>
        <p:nvSpPr>
          <p:cNvPr id="5" name="Shape 3"/>
          <p:cNvSpPr/>
          <p:nvPr/>
        </p:nvSpPr>
        <p:spPr>
          <a:xfrm>
            <a:off x="457200" y="932688"/>
            <a:ext cx="4023360" cy="3108960"/>
          </a:xfrm>
          <a:prstGeom prst="roundRect">
            <a:avLst>
              <a:gd name="adj" fmla="val 2059"/>
            </a:avLst>
          </a:prstGeom>
          <a:solidFill>
            <a:srgbClr val="F1F6F2"/>
          </a:solidFill>
          <a:ln w="12700">
            <a:solidFill>
              <a:srgbClr val="F1F6F2"/>
            </a:solidFill>
            <a:prstDash val="solid"/>
          </a:ln>
        </p:spPr>
        <p:txBody>
          <a:bodyPr/>
          <a:p/>
        </p:txBody>
      </p:sp>
      <p:sp>
        <p:nvSpPr>
          <p:cNvPr id="6" name="Text 4"/>
          <p:cNvSpPr/>
          <p:nvPr/>
        </p:nvSpPr>
        <p:spPr>
          <a:xfrm>
            <a:off x="621792" y="1060704"/>
            <a:ext cx="3703320" cy="274320"/>
          </a:xfrm>
          <a:prstGeom prst="rect">
            <a:avLst/>
          </a:prstGeom>
          <a:noFill/>
          <a:ln/>
        </p:spPr>
        <p:txBody>
          <a:bodyPr wrap="square" lIns="0" tIns="0" rIns="0" bIns="0" rtlCol="0" anchor="ctr"/>
          <a:lstStyle/>
          <a:p>
            <a:pPr indent="0" marL="0">
              <a:buNone/>
            </a:pPr>
            <a:r>
              <a:rPr lang="en-US" sz="1200" b="1" dirty="0">
                <a:solidFill>
                  <a:srgbClr val="036E3A"/>
                </a:solidFill>
                <a:latin typeface="Calibri" pitchFamily="34" charset="0"/>
                <a:ea typeface="Calibri" pitchFamily="34" charset="-122"/>
                <a:cs typeface="Calibri" pitchFamily="34" charset="-120"/>
              </a:rPr>
              <a:t>Quantitative: the numbers</a:t>
            </a:r>
            <a:endParaRPr lang="en-US" sz="1200" dirty="0"/>
          </a:p>
        </p:txBody>
      </p:sp>
      <p:sp>
        <p:nvSpPr>
          <p:cNvPr id="7" name="Text 5"/>
          <p:cNvSpPr/>
          <p:nvPr/>
        </p:nvSpPr>
        <p:spPr>
          <a:xfrm>
            <a:off x="621792" y="1389888"/>
            <a:ext cx="3703320" cy="2514600"/>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IT IS</a:t>
            </a:r>
            <a:endParaRPr lang="en-US" sz="750" dirty="0"/>
          </a:p>
          <a:p>
            <a:pPr indent="0" marL="0">
              <a:spcAft>
                <a:spcPts val="300"/>
              </a:spcAft>
              <a:buNone/>
            </a:pPr>
            <a:r>
              <a:rPr lang="en-US" sz="900" dirty="0">
                <a:solidFill>
                  <a:srgbClr val="1B1B1B"/>
                </a:solidFill>
                <a:latin typeface="Calibri" pitchFamily="34" charset="0"/>
                <a:ea typeface="Calibri" pitchFamily="34" charset="-122"/>
                <a:cs typeface="Calibri" pitchFamily="34" charset="-120"/>
              </a:rPr>
              <a:t>Things you can count: rates, percentages, times, simple tallies.</a:t>
            </a:r>
            <a:endParaRPr lang="en-US" sz="750" dirty="0"/>
          </a:p>
          <a:p>
            <a:pPr indent="0" marL="0">
              <a:spcAft>
                <a:spcPts val="600"/>
              </a:spcAft>
              <a:buNone/>
            </a:pPr>
            <a:r>
              <a:rPr lang="en-US" sz="850" i="1" dirty="0">
                <a:solidFill>
                  <a:srgbClr val="4A5A52"/>
                </a:solidFill>
                <a:latin typeface="Calibri" pitchFamily="34" charset="0"/>
                <a:ea typeface="Calibri" pitchFamily="34" charset="-122"/>
                <a:cs typeface="Calibri" pitchFamily="34" charset="-120"/>
              </a:rPr>
              <a:t>e.g. % of drug charts with a VTE assessment · minutes to antibiotics · falls per week</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WHY IT MATTERS</a:t>
            </a:r>
            <a:endParaRPr lang="en-US" sz="750" dirty="0"/>
          </a:p>
          <a:p>
            <a:pPr marL="342900" indent="-342900">
              <a:spcAft>
                <a:spcPts val="300"/>
              </a:spcAft>
              <a:buSzPct val="100000"/>
              <a:buChar char="–"/>
            </a:pPr>
            <a:r>
              <a:rPr lang="en-US" sz="900" dirty="0">
                <a:solidFill>
                  <a:srgbClr val="1B1B1B"/>
                </a:solidFill>
                <a:latin typeface="Calibri" pitchFamily="34" charset="0"/>
                <a:ea typeface="Calibri" pitchFamily="34" charset="-122"/>
                <a:cs typeface="Calibri" pitchFamily="34" charset="-120"/>
              </a:rPr>
              <a:t>Shows whether things actually changed, plotted over time on your run chart</a:t>
            </a:r>
            <a:endParaRPr lang="en-US" sz="750" dirty="0"/>
          </a:p>
          <a:p>
            <a:pPr marL="342900" indent="-342900">
              <a:spcAft>
                <a:spcPts val="300"/>
              </a:spcAft>
              <a:buSzPct val="100000"/>
              <a:buChar char="–"/>
            </a:pPr>
            <a:r>
              <a:rPr lang="en-US" sz="900" dirty="0">
                <a:solidFill>
                  <a:srgbClr val="1B1B1B"/>
                </a:solidFill>
                <a:latin typeface="Calibri" pitchFamily="34" charset="0"/>
                <a:ea typeface="Calibri" pitchFamily="34" charset="-122"/>
                <a:cs typeface="Calibri" pitchFamily="34" charset="-120"/>
              </a:rPr>
              <a:t>Convinces others, because a chart is more persuasive than an anecdote</a:t>
            </a:r>
            <a:endParaRPr lang="en-US" sz="750" dirty="0"/>
          </a:p>
          <a:p>
            <a:pPr marL="342900" indent="-342900">
              <a:spcAft>
                <a:spcPts val="300"/>
              </a:spcAft>
              <a:buSzPct val="100000"/>
              <a:buChar char="–"/>
            </a:pPr>
            <a:r>
              <a:rPr lang="en-US" sz="900" dirty="0">
                <a:solidFill>
                  <a:srgbClr val="1B1B1B"/>
                </a:solidFill>
                <a:latin typeface="Calibri" pitchFamily="34" charset="0"/>
                <a:ea typeface="Calibri" pitchFamily="34" charset="-122"/>
                <a:cs typeface="Calibri" pitchFamily="34" charset="-120"/>
              </a:rPr>
              <a:t>Small counts are fine: 10 to 20 cases per time point, plotted honestly</a:t>
            </a:r>
            <a:endParaRPr lang="en-US" sz="750" dirty="0"/>
          </a:p>
        </p:txBody>
      </p:sp>
      <p:sp>
        <p:nvSpPr>
          <p:cNvPr id="8" name="Shape 6"/>
          <p:cNvSpPr/>
          <p:nvPr/>
        </p:nvSpPr>
        <p:spPr>
          <a:xfrm>
            <a:off x="4663440" y="932688"/>
            <a:ext cx="4023360" cy="3108960"/>
          </a:xfrm>
          <a:prstGeom prst="roundRect">
            <a:avLst>
              <a:gd name="adj" fmla="val 2059"/>
            </a:avLst>
          </a:prstGeom>
          <a:solidFill>
            <a:srgbClr val="F1F6F2"/>
          </a:solidFill>
          <a:ln w="12700">
            <a:solidFill>
              <a:srgbClr val="F1F6F2"/>
            </a:solidFill>
            <a:prstDash val="solid"/>
          </a:ln>
        </p:spPr>
        <p:txBody>
          <a:bodyPr/>
          <a:p/>
        </p:txBody>
      </p:sp>
      <p:sp>
        <p:nvSpPr>
          <p:cNvPr id="9" name="Text 7"/>
          <p:cNvSpPr/>
          <p:nvPr/>
        </p:nvSpPr>
        <p:spPr>
          <a:xfrm>
            <a:off x="4828032" y="1060704"/>
            <a:ext cx="3703320" cy="274320"/>
          </a:xfrm>
          <a:prstGeom prst="rect">
            <a:avLst/>
          </a:prstGeom>
          <a:noFill/>
          <a:ln/>
        </p:spPr>
        <p:txBody>
          <a:bodyPr wrap="square" lIns="0" tIns="0" rIns="0" bIns="0" rtlCol="0" anchor="ctr"/>
          <a:lstStyle/>
          <a:p>
            <a:pPr indent="0" marL="0">
              <a:buNone/>
            </a:pPr>
            <a:r>
              <a:rPr lang="en-US" sz="1200" b="1" dirty="0">
                <a:solidFill>
                  <a:srgbClr val="036E3A"/>
                </a:solidFill>
                <a:latin typeface="Calibri" pitchFamily="34" charset="0"/>
                <a:ea typeface="Calibri" pitchFamily="34" charset="-122"/>
                <a:cs typeface="Calibri" pitchFamily="34" charset="-120"/>
              </a:rPr>
              <a:t>Qualitative: the words</a:t>
            </a:r>
            <a:endParaRPr lang="en-US" sz="1200" dirty="0"/>
          </a:p>
        </p:txBody>
      </p:sp>
      <p:sp>
        <p:nvSpPr>
          <p:cNvPr id="10" name="Text 8"/>
          <p:cNvSpPr/>
          <p:nvPr/>
        </p:nvSpPr>
        <p:spPr>
          <a:xfrm>
            <a:off x="4828032" y="1389888"/>
            <a:ext cx="3703320" cy="2514600"/>
          </a:xfrm>
          <a:prstGeom prst="rect">
            <a:avLst/>
          </a:prstGeom>
          <a:noFill/>
          <a:ln/>
        </p:spPr>
        <p:txBody>
          <a:bodyPr wrap="square" lIns="0" tIns="0" rIns="0" bIns="0" rtlCol="0" anchor="t"/>
          <a:lstStyle/>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WHAT IT IS</a:t>
            </a:r>
            <a:endParaRPr lang="en-US" sz="750" dirty="0"/>
          </a:p>
          <a:p>
            <a:pPr indent="0" marL="0">
              <a:spcAft>
                <a:spcPts val="300"/>
              </a:spcAft>
              <a:buNone/>
            </a:pPr>
            <a:r>
              <a:rPr lang="en-US" sz="900" dirty="0">
                <a:solidFill>
                  <a:srgbClr val="1B1B1B"/>
                </a:solidFill>
                <a:latin typeface="Calibri" pitchFamily="34" charset="0"/>
                <a:ea typeface="Calibri" pitchFamily="34" charset="-122"/>
                <a:cs typeface="Calibri" pitchFamily="34" charset="-120"/>
              </a:rPr>
              <a:t>What people say and experience: comments, quotes, what you observe.</a:t>
            </a:r>
            <a:endParaRPr lang="en-US" sz="750" dirty="0"/>
          </a:p>
          <a:p>
            <a:pPr indent="0" marL="0">
              <a:spcAft>
                <a:spcPts val="600"/>
              </a:spcAft>
              <a:buNone/>
            </a:pPr>
            <a:r>
              <a:rPr lang="en-US" sz="850" i="1" dirty="0">
                <a:solidFill>
                  <a:srgbClr val="4A5A52"/>
                </a:solidFill>
                <a:latin typeface="Calibri" pitchFamily="34" charset="0"/>
                <a:ea typeface="Calibri" pitchFamily="34" charset="-122"/>
                <a:cs typeface="Calibri" pitchFamily="34" charset="-120"/>
              </a:rPr>
              <a:t>e.g. a huddle comment · a free-text survey box · what you noticed on the ward round</a:t>
            </a:r>
            <a:endParaRPr lang="en-US" sz="750" dirty="0"/>
          </a:p>
          <a:p>
            <a:pPr indent="0" marL="0">
              <a:spcAft>
                <a:spcPts val="200"/>
              </a:spcAft>
              <a:buNone/>
            </a:pPr>
            <a:r>
              <a:rPr lang="en-US" sz="750" b="1" spc="140" kern="0" dirty="0">
                <a:solidFill>
                  <a:srgbClr val="036E3A"/>
                </a:solidFill>
                <a:latin typeface="Calibri" pitchFamily="34" charset="0"/>
                <a:ea typeface="Calibri" pitchFamily="34" charset="-122"/>
                <a:cs typeface="Calibri" pitchFamily="34" charset="-120"/>
              </a:rPr>
              <a:t>WHY IT MATTERS</a:t>
            </a:r>
            <a:endParaRPr lang="en-US" sz="750" dirty="0"/>
          </a:p>
          <a:p>
            <a:pPr marL="342900" indent="-342900">
              <a:spcAft>
                <a:spcPts val="300"/>
              </a:spcAft>
              <a:buSzPct val="100000"/>
              <a:buChar char="–"/>
            </a:pPr>
            <a:r>
              <a:rPr lang="en-US" sz="900" dirty="0">
                <a:solidFill>
                  <a:srgbClr val="1B1B1B"/>
                </a:solidFill>
                <a:latin typeface="Calibri" pitchFamily="34" charset="0"/>
                <a:ea typeface="Calibri" pitchFamily="34" charset="-122"/>
                <a:cs typeface="Calibri" pitchFamily="34" charset="-120"/>
              </a:rPr>
              <a:t>Tells you WHY the numbers moved: what helped and what got in the way</a:t>
            </a:r>
            <a:endParaRPr lang="en-US" sz="750" dirty="0"/>
          </a:p>
          <a:p>
            <a:pPr marL="342900" indent="-342900">
              <a:spcAft>
                <a:spcPts val="300"/>
              </a:spcAft>
              <a:buSzPct val="100000"/>
              <a:buChar char="–"/>
            </a:pPr>
            <a:r>
              <a:rPr lang="en-US" sz="900" dirty="0">
                <a:solidFill>
                  <a:srgbClr val="1B1B1B"/>
                </a:solidFill>
                <a:latin typeface="Calibri" pitchFamily="34" charset="0"/>
                <a:ea typeface="Calibri" pitchFamily="34" charset="-122"/>
                <a:cs typeface="Calibri" pitchFamily="34" charset="-120"/>
              </a:rPr>
              <a:t>Picks up what numbers miss, such as workload, morale and unintended effects</a:t>
            </a:r>
            <a:endParaRPr lang="en-US" sz="750" dirty="0"/>
          </a:p>
          <a:p>
            <a:pPr marL="342900" indent="-342900">
              <a:spcAft>
                <a:spcPts val="300"/>
              </a:spcAft>
              <a:buSzPct val="100000"/>
              <a:buChar char="–"/>
            </a:pPr>
            <a:r>
              <a:rPr lang="en-US" sz="900" dirty="0">
                <a:solidFill>
                  <a:srgbClr val="1B1B1B"/>
                </a:solidFill>
                <a:latin typeface="Calibri" pitchFamily="34" charset="0"/>
                <a:ea typeface="Calibri" pitchFamily="34" charset="-122"/>
                <a:cs typeface="Calibri" pitchFamily="34" charset="-120"/>
              </a:rPr>
              <a:t>Shapes cycle 2, because the best next change ideas come from what staff tell you</a:t>
            </a:r>
            <a:endParaRPr lang="en-US" sz="750" dirty="0"/>
          </a:p>
        </p:txBody>
      </p:sp>
      <p:sp>
        <p:nvSpPr>
          <p:cNvPr id="11" name="Text 9"/>
          <p:cNvSpPr/>
          <p:nvPr/>
        </p:nvSpPr>
        <p:spPr>
          <a:xfrm>
            <a:off x="457200" y="4160520"/>
            <a:ext cx="8229600" cy="502920"/>
          </a:xfrm>
          <a:prstGeom prst="roundRect">
            <a:avLst>
              <a:gd name="adj" fmla="val 12727"/>
            </a:avLst>
          </a:prstGeom>
          <a:solidFill>
            <a:srgbClr val="DCEFE3"/>
          </a:solidFill>
          <a:ln/>
        </p:spPr>
        <p:txBody>
          <a:bodyPr wrap="square" lIns="127000" tIns="127000" rIns="127000" bIns="127000" rtlCol="0" anchor="ctr"/>
          <a:lstStyle/>
          <a:p>
            <a:pPr indent="0" marL="0">
              <a:buNone/>
            </a:pPr>
            <a:r>
              <a:rPr lang="en-US" sz="950" b="1" dirty="0">
                <a:solidFill>
                  <a:srgbClr val="1B1B1B"/>
                </a:solidFill>
                <a:latin typeface="Calibri" pitchFamily="34" charset="0"/>
                <a:ea typeface="Calibri" pitchFamily="34" charset="-122"/>
                <a:cs typeface="Calibri" pitchFamily="34" charset="-120"/>
              </a:rPr>
              <a:t>You need both.  </a:t>
            </a:r>
            <a:pPr indent="0" marL="0">
              <a:buNone/>
            </a:pPr>
            <a:r>
              <a:rPr lang="en-US" sz="950" dirty="0">
                <a:solidFill>
                  <a:srgbClr val="1B1B1B"/>
                </a:solidFill>
                <a:latin typeface="Calibri" pitchFamily="34" charset="0"/>
                <a:ea typeface="Calibri" pitchFamily="34" charset="-122"/>
                <a:cs typeface="Calibri" pitchFamily="34" charset="-120"/>
              </a:rPr>
              <a:t>Numbers show whether it changed, and words tell you why. A run chart plus 3 staff quotes is a complete data set for a first QIP.</a:t>
            </a:r>
            <a:endParaRPr lang="en-US" sz="950" dirty="0"/>
          </a:p>
        </p:txBody>
      </p:sp>
      <p:sp>
        <p:nvSpPr>
          <p:cNvPr id="13" name="Text 10"/>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4" name="Text 11"/>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2 CONTINUED: A SHORT PITCH</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The 5-sentence pitch</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2</a:t>
            </a:r>
            <a:endParaRPr lang="en-US" sz="900" dirty="0"/>
          </a:p>
        </p:txBody>
      </p:sp>
      <p:sp>
        <p:nvSpPr>
          <p:cNvPr id="5" name="Shape 3"/>
          <p:cNvSpPr/>
          <p:nvPr/>
        </p:nvSpPr>
        <p:spPr>
          <a:xfrm>
            <a:off x="457200" y="960120"/>
            <a:ext cx="5257800" cy="566928"/>
          </a:xfrm>
          <a:prstGeom prst="roundRect">
            <a:avLst>
              <a:gd name="adj" fmla="val 11290"/>
            </a:avLst>
          </a:prstGeom>
          <a:solidFill>
            <a:srgbClr val="F1F6F2"/>
          </a:solidFill>
          <a:ln w="12700">
            <a:solidFill>
              <a:srgbClr val="F1F6F2"/>
            </a:solidFill>
            <a:prstDash val="solid"/>
          </a:ln>
        </p:spPr>
        <p:txBody>
          <a:bodyPr/>
          <a:p/>
        </p:txBody>
      </p:sp>
      <p:sp>
        <p:nvSpPr>
          <p:cNvPr id="6" name="Text 4"/>
          <p:cNvSpPr/>
          <p:nvPr/>
        </p:nvSpPr>
        <p:spPr>
          <a:xfrm>
            <a:off x="621792" y="1078992"/>
            <a:ext cx="329184" cy="329184"/>
          </a:xfrm>
          <a:prstGeom prst="ellipse">
            <a:avLst/>
          </a:prstGeom>
          <a:solidFill>
            <a:srgbClr val="036E3A"/>
          </a:solid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078992" y="1033272"/>
            <a:ext cx="1417320" cy="420624"/>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The problem</a:t>
            </a:r>
            <a:endParaRPr lang="en-US" sz="1100" dirty="0"/>
          </a:p>
        </p:txBody>
      </p:sp>
      <p:sp>
        <p:nvSpPr>
          <p:cNvPr id="8" name="Text 6"/>
          <p:cNvSpPr/>
          <p:nvPr/>
        </p:nvSpPr>
        <p:spPr>
          <a:xfrm>
            <a:off x="2542032" y="1014984"/>
            <a:ext cx="3063240" cy="457200"/>
          </a:xfrm>
          <a:prstGeom prst="rect">
            <a:avLst/>
          </a:prstGeom>
          <a:noFill/>
          <a:ln/>
        </p:spPr>
        <p:txBody>
          <a:bodyPr wrap="square" lIns="0" tIns="0" rIns="0" bIns="0" rtlCol="0" anchor="ctr"/>
          <a:lstStyle/>
          <a:p>
            <a:pPr indent="0" marL="0">
              <a:buNone/>
            </a:pPr>
            <a:r>
              <a:rPr lang="en-US" sz="900" dirty="0">
                <a:solidFill>
                  <a:srgbClr val="1B1B1B"/>
                </a:solidFill>
                <a:latin typeface="Calibri" pitchFamily="34" charset="0"/>
                <a:ea typeface="Calibri" pitchFamily="34" charset="-122"/>
                <a:cs typeface="Calibri" pitchFamily="34" charset="-120"/>
              </a:rPr>
              <a:t>What’s going wrong, and for which patients, as you’ve seen it on the ward.</a:t>
            </a:r>
            <a:endParaRPr lang="en-US" sz="900" dirty="0"/>
          </a:p>
        </p:txBody>
      </p:sp>
      <p:sp>
        <p:nvSpPr>
          <p:cNvPr id="9" name="Shape 7"/>
          <p:cNvSpPr/>
          <p:nvPr/>
        </p:nvSpPr>
        <p:spPr>
          <a:xfrm>
            <a:off x="457200" y="1618488"/>
            <a:ext cx="5257800" cy="566928"/>
          </a:xfrm>
          <a:prstGeom prst="roundRect">
            <a:avLst>
              <a:gd name="adj" fmla="val 11290"/>
            </a:avLst>
          </a:prstGeom>
          <a:solidFill>
            <a:srgbClr val="F1F6F2"/>
          </a:solidFill>
          <a:ln w="12700">
            <a:solidFill>
              <a:srgbClr val="F1F6F2"/>
            </a:solidFill>
            <a:prstDash val="solid"/>
          </a:ln>
        </p:spPr>
        <p:txBody>
          <a:bodyPr/>
          <a:p/>
        </p:txBody>
      </p:sp>
      <p:sp>
        <p:nvSpPr>
          <p:cNvPr id="10" name="Text 8"/>
          <p:cNvSpPr/>
          <p:nvPr/>
        </p:nvSpPr>
        <p:spPr>
          <a:xfrm>
            <a:off x="621792" y="1737360"/>
            <a:ext cx="329184" cy="329184"/>
          </a:xfrm>
          <a:prstGeom prst="ellipse">
            <a:avLst/>
          </a:prstGeom>
          <a:solidFill>
            <a:srgbClr val="036E3A"/>
          </a:solid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078992" y="1691640"/>
            <a:ext cx="1417320" cy="420624"/>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The number</a:t>
            </a:r>
            <a:endParaRPr lang="en-US" sz="1100" dirty="0"/>
          </a:p>
        </p:txBody>
      </p:sp>
      <p:sp>
        <p:nvSpPr>
          <p:cNvPr id="12" name="Text 10"/>
          <p:cNvSpPr/>
          <p:nvPr/>
        </p:nvSpPr>
        <p:spPr>
          <a:xfrm>
            <a:off x="2542032" y="1673352"/>
            <a:ext cx="3063240" cy="457200"/>
          </a:xfrm>
          <a:prstGeom prst="rect">
            <a:avLst/>
          </a:prstGeom>
          <a:noFill/>
          <a:ln/>
        </p:spPr>
        <p:txBody>
          <a:bodyPr wrap="square" lIns="0" tIns="0" rIns="0" bIns="0" rtlCol="0" anchor="ctr"/>
          <a:lstStyle/>
          <a:p>
            <a:pPr indent="0" marL="0">
              <a:buNone/>
            </a:pPr>
            <a:r>
              <a:rPr lang="en-US" sz="900" dirty="0">
                <a:solidFill>
                  <a:srgbClr val="1B1B1B"/>
                </a:solidFill>
                <a:latin typeface="Calibri" pitchFamily="34" charset="0"/>
                <a:ea typeface="Calibri" pitchFamily="34" charset="-122"/>
                <a:cs typeface="Calibri" pitchFamily="34" charset="-120"/>
              </a:rPr>
              <a:t>One honest local figure: “12 of 20 charts last week.” No literature review.</a:t>
            </a:r>
            <a:endParaRPr lang="en-US" sz="900" dirty="0"/>
          </a:p>
        </p:txBody>
      </p:sp>
      <p:sp>
        <p:nvSpPr>
          <p:cNvPr id="13" name="Shape 11"/>
          <p:cNvSpPr/>
          <p:nvPr/>
        </p:nvSpPr>
        <p:spPr>
          <a:xfrm>
            <a:off x="457200" y="2276856"/>
            <a:ext cx="5257800" cy="566928"/>
          </a:xfrm>
          <a:prstGeom prst="roundRect">
            <a:avLst>
              <a:gd name="adj" fmla="val 11290"/>
            </a:avLst>
          </a:prstGeom>
          <a:solidFill>
            <a:srgbClr val="F1F6F2"/>
          </a:solidFill>
          <a:ln w="12700">
            <a:solidFill>
              <a:srgbClr val="F1F6F2"/>
            </a:solidFill>
            <a:prstDash val="solid"/>
          </a:ln>
        </p:spPr>
        <p:txBody>
          <a:bodyPr/>
          <a:p/>
        </p:txBody>
      </p:sp>
      <p:sp>
        <p:nvSpPr>
          <p:cNvPr id="14" name="Text 12"/>
          <p:cNvSpPr/>
          <p:nvPr/>
        </p:nvSpPr>
        <p:spPr>
          <a:xfrm>
            <a:off x="621792" y="2395728"/>
            <a:ext cx="329184" cy="329184"/>
          </a:xfrm>
          <a:prstGeom prst="ellipse">
            <a:avLst/>
          </a:prstGeom>
          <a:solidFill>
            <a:srgbClr val="036E3A"/>
          </a:solid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078992" y="2350008"/>
            <a:ext cx="1417320" cy="420624"/>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The aim</a:t>
            </a:r>
            <a:endParaRPr lang="en-US" sz="1100" dirty="0"/>
          </a:p>
        </p:txBody>
      </p:sp>
      <p:sp>
        <p:nvSpPr>
          <p:cNvPr id="16" name="Text 14"/>
          <p:cNvSpPr/>
          <p:nvPr/>
        </p:nvSpPr>
        <p:spPr>
          <a:xfrm>
            <a:off x="2542032" y="2331720"/>
            <a:ext cx="3063240" cy="457200"/>
          </a:xfrm>
          <a:prstGeom prst="rect">
            <a:avLst/>
          </a:prstGeom>
          <a:noFill/>
          <a:ln/>
        </p:spPr>
        <p:txBody>
          <a:bodyPr wrap="square" lIns="0" tIns="0" rIns="0" bIns="0" rtlCol="0" anchor="ctr"/>
          <a:lstStyle/>
          <a:p>
            <a:pPr indent="0" marL="0">
              <a:buNone/>
            </a:pPr>
            <a:r>
              <a:rPr lang="en-US" sz="900" dirty="0">
                <a:solidFill>
                  <a:srgbClr val="1B1B1B"/>
                </a:solidFill>
                <a:latin typeface="Calibri" pitchFamily="34" charset="0"/>
                <a:ea typeface="Calibri" pitchFamily="34" charset="-122"/>
                <a:cs typeface="Calibri" pitchFamily="34" charset="-120"/>
              </a:rPr>
              <a:t>From [X] to [Y] by [date].</a:t>
            </a:r>
            <a:endParaRPr lang="en-US" sz="900" dirty="0"/>
          </a:p>
        </p:txBody>
      </p:sp>
      <p:sp>
        <p:nvSpPr>
          <p:cNvPr id="17" name="Shape 15"/>
          <p:cNvSpPr/>
          <p:nvPr/>
        </p:nvSpPr>
        <p:spPr>
          <a:xfrm>
            <a:off x="457200" y="2935224"/>
            <a:ext cx="5257800" cy="566928"/>
          </a:xfrm>
          <a:prstGeom prst="roundRect">
            <a:avLst>
              <a:gd name="adj" fmla="val 11290"/>
            </a:avLst>
          </a:prstGeom>
          <a:solidFill>
            <a:srgbClr val="F1F6F2"/>
          </a:solidFill>
          <a:ln w="12700">
            <a:solidFill>
              <a:srgbClr val="F1F6F2"/>
            </a:solidFill>
            <a:prstDash val="solid"/>
          </a:ln>
        </p:spPr>
        <p:txBody>
          <a:bodyPr/>
          <a:p/>
        </p:txBody>
      </p:sp>
      <p:sp>
        <p:nvSpPr>
          <p:cNvPr id="18" name="Text 16"/>
          <p:cNvSpPr/>
          <p:nvPr/>
        </p:nvSpPr>
        <p:spPr>
          <a:xfrm>
            <a:off x="621792" y="3054096"/>
            <a:ext cx="329184" cy="329184"/>
          </a:xfrm>
          <a:prstGeom prst="ellipse">
            <a:avLst/>
          </a:prstGeom>
          <a:solidFill>
            <a:srgbClr val="036E3A"/>
          </a:solid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078992" y="3008376"/>
            <a:ext cx="1417320" cy="420624"/>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Why it matters</a:t>
            </a:r>
            <a:endParaRPr lang="en-US" sz="1100" dirty="0"/>
          </a:p>
        </p:txBody>
      </p:sp>
      <p:sp>
        <p:nvSpPr>
          <p:cNvPr id="20" name="Text 18"/>
          <p:cNvSpPr/>
          <p:nvPr/>
        </p:nvSpPr>
        <p:spPr>
          <a:xfrm>
            <a:off x="2542032" y="2990088"/>
            <a:ext cx="3063240" cy="457200"/>
          </a:xfrm>
          <a:prstGeom prst="rect">
            <a:avLst/>
          </a:prstGeom>
          <a:noFill/>
          <a:ln/>
        </p:spPr>
        <p:txBody>
          <a:bodyPr wrap="square" lIns="0" tIns="0" rIns="0" bIns="0" rtlCol="0" anchor="ctr"/>
          <a:lstStyle/>
          <a:p>
            <a:pPr indent="0" marL="0">
              <a:buNone/>
            </a:pPr>
            <a:r>
              <a:rPr lang="en-US" sz="900" dirty="0">
                <a:solidFill>
                  <a:srgbClr val="1B1B1B"/>
                </a:solidFill>
                <a:latin typeface="Calibri" pitchFamily="34" charset="0"/>
                <a:ea typeface="Calibri" pitchFamily="34" charset="-122"/>
                <a:cs typeface="Calibri" pitchFamily="34" charset="-120"/>
              </a:rPr>
              <a:t>The WHO quality domain it targets, and what it means for patients.</a:t>
            </a:r>
            <a:endParaRPr lang="en-US" sz="900" dirty="0"/>
          </a:p>
        </p:txBody>
      </p:sp>
      <p:sp>
        <p:nvSpPr>
          <p:cNvPr id="21" name="Shape 19"/>
          <p:cNvSpPr/>
          <p:nvPr/>
        </p:nvSpPr>
        <p:spPr>
          <a:xfrm>
            <a:off x="457200" y="3593592"/>
            <a:ext cx="5257800" cy="566928"/>
          </a:xfrm>
          <a:prstGeom prst="roundRect">
            <a:avLst>
              <a:gd name="adj" fmla="val 11290"/>
            </a:avLst>
          </a:prstGeom>
          <a:solidFill>
            <a:srgbClr val="F1F6F2"/>
          </a:solidFill>
          <a:ln w="12700">
            <a:solidFill>
              <a:srgbClr val="F1F6F2"/>
            </a:solidFill>
            <a:prstDash val="solid"/>
          </a:ln>
        </p:spPr>
        <p:txBody>
          <a:bodyPr/>
          <a:p/>
        </p:txBody>
      </p:sp>
      <p:sp>
        <p:nvSpPr>
          <p:cNvPr id="22" name="Text 20"/>
          <p:cNvSpPr/>
          <p:nvPr/>
        </p:nvSpPr>
        <p:spPr>
          <a:xfrm>
            <a:off x="621792" y="3712464"/>
            <a:ext cx="329184" cy="329184"/>
          </a:xfrm>
          <a:prstGeom prst="ellipse">
            <a:avLst/>
          </a:prstGeom>
          <a:solidFill>
            <a:srgbClr val="036E3A"/>
          </a:solid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3" name="Text 21"/>
          <p:cNvSpPr/>
          <p:nvPr/>
        </p:nvSpPr>
        <p:spPr>
          <a:xfrm>
            <a:off x="1078992" y="3666744"/>
            <a:ext cx="1417320" cy="420624"/>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The ask</a:t>
            </a:r>
            <a:endParaRPr lang="en-US" sz="1100" dirty="0"/>
          </a:p>
        </p:txBody>
      </p:sp>
      <p:sp>
        <p:nvSpPr>
          <p:cNvPr id="24" name="Text 22"/>
          <p:cNvSpPr/>
          <p:nvPr/>
        </p:nvSpPr>
        <p:spPr>
          <a:xfrm>
            <a:off x="2542032" y="3648456"/>
            <a:ext cx="3063240" cy="457200"/>
          </a:xfrm>
          <a:prstGeom prst="rect">
            <a:avLst/>
          </a:prstGeom>
          <a:noFill/>
          <a:ln/>
        </p:spPr>
        <p:txBody>
          <a:bodyPr wrap="square" lIns="0" tIns="0" rIns="0" bIns="0" rtlCol="0" anchor="ctr"/>
          <a:lstStyle/>
          <a:p>
            <a:pPr indent="0" marL="0">
              <a:buNone/>
            </a:pPr>
            <a:r>
              <a:rPr lang="en-US" sz="900" dirty="0">
                <a:solidFill>
                  <a:srgbClr val="1B1B1B"/>
                </a:solidFill>
                <a:latin typeface="Calibri" pitchFamily="34" charset="0"/>
                <a:ea typeface="Calibri" pitchFamily="34" charset="-122"/>
                <a:cs typeface="Calibri" pitchFamily="34" charset="-120"/>
              </a:rPr>
              <a:t>A named supervisor, and a “yes, go ahead” to collect baseline data.</a:t>
            </a:r>
            <a:endParaRPr lang="en-US" sz="900" dirty="0"/>
          </a:p>
        </p:txBody>
      </p:sp>
      <p:sp>
        <p:nvSpPr>
          <p:cNvPr id="25" name="Shape 23"/>
          <p:cNvSpPr/>
          <p:nvPr/>
        </p:nvSpPr>
        <p:spPr>
          <a:xfrm>
            <a:off x="5897880" y="960120"/>
            <a:ext cx="2788920" cy="3127248"/>
          </a:xfrm>
          <a:prstGeom prst="roundRect">
            <a:avLst>
              <a:gd name="adj" fmla="val 2295"/>
            </a:avLst>
          </a:prstGeom>
          <a:solidFill>
            <a:srgbClr val="DCEFE3"/>
          </a:solidFill>
          <a:ln w="12700">
            <a:solidFill>
              <a:srgbClr val="DCEFE3"/>
            </a:solidFill>
            <a:prstDash val="solid"/>
          </a:ln>
        </p:spPr>
        <p:txBody>
          <a:bodyPr/>
          <a:p/>
        </p:txBody>
      </p:sp>
      <p:sp>
        <p:nvSpPr>
          <p:cNvPr id="26" name="Text 24"/>
          <p:cNvSpPr/>
          <p:nvPr/>
        </p:nvSpPr>
        <p:spPr>
          <a:xfrm>
            <a:off x="6044184" y="1088136"/>
            <a:ext cx="2514600" cy="219456"/>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IN YOUR BACK POCKET</a:t>
            </a:r>
            <a:endParaRPr lang="en-US" sz="800" dirty="0"/>
          </a:p>
        </p:txBody>
      </p:sp>
      <p:sp>
        <p:nvSpPr>
          <p:cNvPr id="27" name="Text 25"/>
          <p:cNvSpPr/>
          <p:nvPr/>
        </p:nvSpPr>
        <p:spPr>
          <a:xfrm>
            <a:off x="6044184" y="1371600"/>
            <a:ext cx="2514600" cy="2606040"/>
          </a:xfrm>
          <a:prstGeom prst="rect">
            <a:avLst/>
          </a:prstGeom>
          <a:noFill/>
          <a:ln/>
        </p:spPr>
        <p:txBody>
          <a:bodyPr wrap="square" lIns="0" tIns="0" rIns="0" bIns="0" rtlCol="0" anchor="t"/>
          <a:lstStyle/>
          <a:p>
            <a:pPr indent="0" marL="0">
              <a:spcAft>
                <a:spcPts val="500"/>
              </a:spcAft>
              <a:buNone/>
            </a:pPr>
            <a:r>
              <a:rPr lang="en-US" sz="950" dirty="0">
                <a:solidFill>
                  <a:srgbClr val="1B1B1B"/>
                </a:solidFill>
                <a:latin typeface="Calibri" pitchFamily="34" charset="0"/>
                <a:ea typeface="Calibri" pitchFamily="34" charset="-122"/>
                <a:cs typeface="Calibri" pitchFamily="34" charset="-120"/>
              </a:rPr>
              <a:t>The 4 questions the room will ask:</a:t>
            </a:r>
            <a:endParaRPr lang="en-US" sz="950" dirty="0"/>
          </a:p>
          <a:p>
            <a:pPr indent="0" marL="0">
              <a:spcAft>
                <a:spcPts val="300"/>
              </a:spcAft>
              <a:buNone/>
            </a:pPr>
            <a:r>
              <a:rPr lang="en-US" sz="1000" b="1" dirty="0">
                <a:solidFill>
                  <a:srgbClr val="036E3A"/>
                </a:solidFill>
                <a:latin typeface="Calibri" pitchFamily="34" charset="0"/>
                <a:ea typeface="Calibri" pitchFamily="34" charset="-122"/>
                <a:cs typeface="Calibri" pitchFamily="34" charset="-120"/>
              </a:rPr>
              <a:t>“What is it?”</a:t>
            </a:r>
            <a:endParaRPr lang="en-US" sz="950" dirty="0"/>
          </a:p>
          <a:p>
            <a:pPr indent="0" marL="0">
              <a:spcAft>
                <a:spcPts val="300"/>
              </a:spcAft>
              <a:buNone/>
            </a:pPr>
            <a:r>
              <a:rPr lang="en-US" sz="1000" b="1" dirty="0">
                <a:solidFill>
                  <a:srgbClr val="036E3A"/>
                </a:solidFill>
                <a:latin typeface="Calibri" pitchFamily="34" charset="0"/>
                <a:ea typeface="Calibri" pitchFamily="34" charset="-122"/>
                <a:cs typeface="Calibri" pitchFamily="34" charset="-120"/>
              </a:rPr>
              <a:t>“How does it work?”</a:t>
            </a:r>
            <a:endParaRPr lang="en-US" sz="950" dirty="0"/>
          </a:p>
          <a:p>
            <a:pPr indent="0" marL="0">
              <a:spcAft>
                <a:spcPts val="300"/>
              </a:spcAft>
              <a:buNone/>
            </a:pPr>
            <a:r>
              <a:rPr lang="en-US" sz="1000" b="1" dirty="0">
                <a:solidFill>
                  <a:srgbClr val="036E3A"/>
                </a:solidFill>
                <a:latin typeface="Calibri" pitchFamily="34" charset="0"/>
                <a:ea typeface="Calibri" pitchFamily="34" charset="-122"/>
                <a:cs typeface="Calibri" pitchFamily="34" charset="-120"/>
              </a:rPr>
              <a:t>“Can you back it up?”</a:t>
            </a:r>
            <a:endParaRPr lang="en-US" sz="950" dirty="0"/>
          </a:p>
          <a:p>
            <a:pPr indent="0" marL="0">
              <a:spcAft>
                <a:spcPts val="600"/>
              </a:spcAft>
              <a:buNone/>
            </a:pPr>
            <a:r>
              <a:rPr lang="en-US" sz="1000" b="1" dirty="0">
                <a:solidFill>
                  <a:srgbClr val="036E3A"/>
                </a:solidFill>
                <a:latin typeface="Calibri" pitchFamily="34" charset="0"/>
                <a:ea typeface="Calibri" pitchFamily="34" charset="-122"/>
                <a:cs typeface="Calibri" pitchFamily="34" charset="-120"/>
              </a:rPr>
              <a:t>“Can you do it?”</a:t>
            </a:r>
            <a:endParaRPr lang="en-US" sz="950" dirty="0"/>
          </a:p>
          <a:p>
            <a:pPr indent="0" marL="0">
              <a:buNone/>
            </a:pPr>
            <a:r>
              <a:rPr lang="en-US" sz="950" dirty="0">
                <a:solidFill>
                  <a:srgbClr val="1B1B1B"/>
                </a:solidFill>
                <a:latin typeface="Calibri" pitchFamily="34" charset="0"/>
                <a:ea typeface="Calibri" pitchFamily="34" charset="-122"/>
                <a:cs typeface="Calibri" pitchFamily="34" charset="-120"/>
              </a:rPr>
              <a:t>Have a one-line answer ready for each, and keep it out of the pitch itself.</a:t>
            </a:r>
            <a:endParaRPr lang="en-US" sz="950" dirty="0"/>
          </a:p>
        </p:txBody>
      </p:sp>
      <p:sp>
        <p:nvSpPr>
          <p:cNvPr id="28" name="Text 26"/>
          <p:cNvSpPr/>
          <p:nvPr/>
        </p:nvSpPr>
        <p:spPr>
          <a:xfrm>
            <a:off x="457200" y="4572000"/>
            <a:ext cx="8229600" cy="219456"/>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YOUR PITCH FEEDS FORWARD</a:t>
            </a:r>
            <a:pPr indent="0" marL="0">
              <a:buNone/>
            </a:pPr>
            <a:r>
              <a:rPr lang="en-US" sz="900" dirty="0">
                <a:solidFill>
                  <a:srgbClr val="1B1B1B"/>
                </a:solidFill>
                <a:latin typeface="Calibri" pitchFamily="34" charset="0"/>
                <a:ea typeface="Calibri" pitchFamily="34" charset="-122"/>
                <a:cs typeface="Calibri" pitchFamily="34" charset="-120"/>
              </a:rPr>
              <a:t>   The aim starts Step 3’s driver diagram, which is where your change ideas are sorted.</a:t>
            </a:r>
            <a:endParaRPr lang="en-US" sz="800" dirty="0"/>
          </a:p>
        </p:txBody>
      </p:sp>
      <p:sp>
        <p:nvSpPr>
          <p:cNvPr id="30" name="Text 27"/>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31" name="Text 28"/>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2 WORKED EXAMPLE: THE IDA PITCH IN 5 SENTENCES (ANONYMISED)</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Five sentences, written out</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2</a:t>
            </a:r>
            <a:endParaRPr lang="en-US" sz="900" dirty="0"/>
          </a:p>
        </p:txBody>
      </p:sp>
      <p:sp>
        <p:nvSpPr>
          <p:cNvPr id="5" name="Shape 3"/>
          <p:cNvSpPr/>
          <p:nvPr/>
        </p:nvSpPr>
        <p:spPr>
          <a:xfrm>
            <a:off x="457200" y="932688"/>
            <a:ext cx="5212080" cy="3520440"/>
          </a:xfrm>
          <a:prstGeom prst="roundRect">
            <a:avLst>
              <a:gd name="adj" fmla="val 1818"/>
            </a:avLst>
          </a:prstGeom>
          <a:solidFill>
            <a:srgbClr val="F1F6F2"/>
          </a:solidFill>
          <a:ln w="12700">
            <a:solidFill>
              <a:srgbClr val="F1F6F2"/>
            </a:solidFill>
            <a:prstDash val="solid"/>
          </a:ln>
        </p:spPr>
        <p:txBody>
          <a:bodyPr/>
          <a:p/>
        </p:txBody>
      </p:sp>
      <p:sp>
        <p:nvSpPr>
          <p:cNvPr id="6" name="Text 4"/>
          <p:cNvSpPr/>
          <p:nvPr/>
        </p:nvSpPr>
        <p:spPr>
          <a:xfrm>
            <a:off x="621792" y="1097280"/>
            <a:ext cx="4882896" cy="3200400"/>
          </a:xfrm>
          <a:prstGeom prst="rect">
            <a:avLst/>
          </a:prstGeom>
          <a:noFill/>
          <a:ln/>
        </p:spPr>
        <p:txBody>
          <a:bodyPr wrap="square" lIns="0" tIns="0" rIns="0" bIns="0" rtlCol="0" anchor="t"/>
          <a:lstStyle/>
          <a:p>
            <a:pPr indent="0" marL="0">
              <a:spcAft>
                <a:spcPts val="800"/>
              </a:spcAft>
              <a:buNone/>
            </a:pPr>
            <a:r>
              <a:rPr lang="en-US" sz="1000" dirty="0">
                <a:solidFill>
                  <a:srgbClr val="1B1B1B"/>
                </a:solidFill>
                <a:latin typeface="Calibri" pitchFamily="34" charset="0"/>
                <a:ea typeface="Calibri" pitchFamily="34" charset="-122"/>
                <a:cs typeface="Calibri" pitchFamily="34" charset="-120"/>
              </a:rPr>
              <a:t>1.  Iron-deficiency anaemia (IDA) is one of our commonest same day emergency care presentations, and getting the work-up wrong risks missing a malignancy.</a:t>
            </a:r>
            <a:endParaRPr lang="en-US" sz="1000" dirty="0"/>
          </a:p>
          <a:p>
            <a:pPr indent="0" marL="0">
              <a:spcAft>
                <a:spcPts val="800"/>
              </a:spcAft>
              <a:buNone/>
            </a:pPr>
            <a:r>
              <a:rPr lang="en-US" sz="1000" dirty="0">
                <a:solidFill>
                  <a:srgbClr val="1B1B1B"/>
                </a:solidFill>
                <a:latin typeface="Calibri" pitchFamily="34" charset="0"/>
                <a:ea typeface="Calibri" pitchFamily="34" charset="-122"/>
                <a:cs typeface="Calibri" pitchFamily="34" charset="-120"/>
              </a:rPr>
              <a:t>2.  Last month, fewer than half of our IDA patients had the underlying cause investigated before discharge.</a:t>
            </a:r>
            <a:endParaRPr lang="en-US" sz="1000" dirty="0"/>
          </a:p>
          <a:p>
            <a:pPr indent="0" marL="0">
              <a:spcAft>
                <a:spcPts val="800"/>
              </a:spcAft>
              <a:buNone/>
            </a:pPr>
            <a:r>
              <a:rPr lang="en-US" sz="1000" dirty="0">
                <a:solidFill>
                  <a:srgbClr val="1B1B1B"/>
                </a:solidFill>
                <a:latin typeface="Calibri" pitchFamily="34" charset="0"/>
                <a:ea typeface="Calibri" pitchFamily="34" charset="-122"/>
                <a:cs typeface="Calibri" pitchFamily="34" charset="-120"/>
              </a:rPr>
              <a:t>3.  We aim to increase appropriate intravenous iron use by 25% and cut inappropriate transfusions by 90% within 12 months.</a:t>
            </a:r>
            <a:endParaRPr lang="en-US" sz="1000" dirty="0"/>
          </a:p>
          <a:p>
            <a:pPr indent="0" marL="0">
              <a:spcAft>
                <a:spcPts val="800"/>
              </a:spcAft>
              <a:buNone/>
            </a:pPr>
            <a:r>
              <a:rPr lang="en-US" sz="1000" dirty="0">
                <a:solidFill>
                  <a:srgbClr val="1B1B1B"/>
                </a:solidFill>
                <a:latin typeface="Calibri" pitchFamily="34" charset="0"/>
                <a:ea typeface="Calibri" pitchFamily="34" charset="-122"/>
                <a:cs typeface="Calibri" pitchFamily="34" charset="-120"/>
              </a:rPr>
              <a:t>4.  This matters for safe, effective care: fewer patients exposed to the risks of transfusion, and fewer reattending for infusions they did not need.</a:t>
            </a:r>
            <a:endParaRPr lang="en-US" sz="1000" dirty="0"/>
          </a:p>
          <a:p>
            <a:pPr indent="0" marL="0">
              <a:spcAft>
                <a:spcPts val="800"/>
              </a:spcAft>
              <a:buNone/>
            </a:pPr>
            <a:r>
              <a:rPr lang="en-US" sz="1000" dirty="0">
                <a:solidFill>
                  <a:srgbClr val="1B1B1B"/>
                </a:solidFill>
                <a:latin typeface="Calibri" pitchFamily="34" charset="0"/>
                <a:ea typeface="Calibri" pitchFamily="34" charset="-122"/>
                <a:cs typeface="Calibri" pitchFamily="34" charset="-120"/>
              </a:rPr>
              <a:t>5.  Dr [supervisor] has agreed to supervise, and we’re asking for the go-ahead to collect baseline data.</a:t>
            </a:r>
            <a:endParaRPr lang="en-US" sz="1000" dirty="0"/>
          </a:p>
        </p:txBody>
      </p:sp>
      <p:sp>
        <p:nvSpPr>
          <p:cNvPr id="7" name="Shape 5"/>
          <p:cNvSpPr/>
          <p:nvPr/>
        </p:nvSpPr>
        <p:spPr>
          <a:xfrm>
            <a:off x="5806440" y="932688"/>
            <a:ext cx="2880360" cy="3520440"/>
          </a:xfrm>
          <a:prstGeom prst="roundRect">
            <a:avLst>
              <a:gd name="adj" fmla="val 2222"/>
            </a:avLst>
          </a:prstGeom>
          <a:solidFill>
            <a:srgbClr val="DCEFE3"/>
          </a:solidFill>
          <a:ln w="12700">
            <a:solidFill>
              <a:srgbClr val="DCEFE3"/>
            </a:solidFill>
            <a:prstDash val="solid"/>
          </a:ln>
        </p:spPr>
        <p:txBody>
          <a:bodyPr/>
          <a:p/>
        </p:txBody>
      </p:sp>
      <p:sp>
        <p:nvSpPr>
          <p:cNvPr id="8" name="Text 6"/>
          <p:cNvSpPr/>
          <p:nvPr/>
        </p:nvSpPr>
        <p:spPr>
          <a:xfrm>
            <a:off x="5952744" y="1060704"/>
            <a:ext cx="260604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WHY IT WORKS</a:t>
            </a:r>
            <a:endParaRPr lang="en-US" sz="800" dirty="0"/>
          </a:p>
        </p:txBody>
      </p:sp>
      <p:sp>
        <p:nvSpPr>
          <p:cNvPr id="9" name="Text 7"/>
          <p:cNvSpPr/>
          <p:nvPr/>
        </p:nvSpPr>
        <p:spPr>
          <a:xfrm>
            <a:off x="5952744" y="1389888"/>
            <a:ext cx="2606040" cy="2926080"/>
          </a:xfrm>
          <a:prstGeom prst="rect">
            <a:avLst/>
          </a:prstGeom>
          <a:noFill/>
          <a:ln/>
        </p:spPr>
        <p:txBody>
          <a:bodyPr wrap="square" lIns="0" tIns="0" rIns="0" bIns="0" rtlCol="0" anchor="t"/>
          <a:lstStyle/>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Opens on a risk that matters: missed malignancy</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One honest local number, with no literature review</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The aim has an X, a Y and a date</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‘Why it matters’ names the WHO domains: safe, effective</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Ends on a clear, small request: a supervisor and a go-ahead</a:t>
            </a:r>
            <a:endParaRPr lang="en-US" sz="900" dirty="0"/>
          </a:p>
        </p:txBody>
      </p:sp>
      <p:sp>
        <p:nvSpPr>
          <p:cNvPr id="10" name="Text 8"/>
          <p:cNvSpPr/>
          <p:nvPr/>
        </p:nvSpPr>
        <p:spPr>
          <a:xfrm>
            <a:off x="457200" y="4553712"/>
            <a:ext cx="8229600" cy="219456"/>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Keep the fuller answers (delivery plan, measures, feasibility) for the questions afterwards.</a:t>
            </a:r>
            <a:endParaRPr lang="en-US" sz="850" dirty="0"/>
          </a:p>
        </p:txBody>
      </p:sp>
      <p:sp>
        <p:nvSpPr>
          <p:cNvPr id="12" name="Text 9"/>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3" name="Text 10"/>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3 OF 5: QUESTION 3</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Choose change ideas</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3</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Sketch a driver diagram: aim → primary → secondary → change ideas (next slide)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Look for what has worked elsewhere, such as on the SAM Improvement Exchange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Sort your ideas on a 2×2 and pick ONE from the top left (high impact, low effort)</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Design it small, so the right thing is the easy thing, such as a checklist, a prompt or a default</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Agree who does what and from what date, and write down what you predict will happen</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Tell everyone affected before you start (huddle, poster, ward meeting)</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One change, one ward, a named start date. If it needs a committee, it’s too big for cycle 1.</a:t>
            </a:r>
            <a:endParaRPr lang="en-US" sz="950" dirty="0"/>
          </a:p>
        </p:txBody>
      </p:sp>
      <p:sp>
        <p:nvSpPr>
          <p:cNvPr id="11" name="Shape 9"/>
          <p:cNvSpPr/>
          <p:nvPr/>
        </p:nvSpPr>
        <p:spPr>
          <a:xfrm>
            <a:off x="5504688" y="2715768"/>
            <a:ext cx="3182112" cy="1645920"/>
          </a:xfrm>
          <a:prstGeom prst="roundRect">
            <a:avLst>
              <a:gd name="adj" fmla="val 3889"/>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The team knows the plan and the start date is in the diary.</a:t>
            </a:r>
            <a:endParaRPr lang="en-US" sz="950" dirty="0"/>
          </a:p>
        </p:txBody>
      </p:sp>
      <p:sp>
        <p:nvSpPr>
          <p:cNvPr id="14" name="Text 12"/>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5 · 8</a:t>
            </a:r>
            <a:pPr indent="0" marL="0">
              <a:buNone/>
            </a:pPr>
            <a:r>
              <a:rPr lang="en-US" sz="850" i="1" dirty="0">
                <a:solidFill>
                  <a:srgbClr val="4A5A52"/>
                </a:solidFill>
                <a:latin typeface="Calibri" pitchFamily="34" charset="0"/>
                <a:ea typeface="Calibri" pitchFamily="34" charset="-122"/>
                <a:cs typeface="Calibri" pitchFamily="34" charset="-120"/>
              </a:rPr>
              <a:t>   (see the Reporting Guide for each)</a:t>
            </a:r>
            <a:endParaRPr lang="en-US" sz="800" dirty="0"/>
          </a:p>
        </p:txBody>
      </p:sp>
      <p:sp>
        <p:nvSpPr>
          <p:cNvPr id="16" name="Text 1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7" name="Text 1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3 CONTINUED: GETTING THE MIDDLE 2 COLUMNS RIGHT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Primary vs secondary drivers</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3</a:t>
            </a:r>
            <a:endParaRPr lang="en-US" sz="900" dirty="0"/>
          </a:p>
        </p:txBody>
      </p:sp>
      <p:sp>
        <p:nvSpPr>
          <p:cNvPr id="5" name="Shape 3"/>
          <p:cNvSpPr/>
          <p:nvPr/>
        </p:nvSpPr>
        <p:spPr>
          <a:xfrm>
            <a:off x="457200" y="932688"/>
            <a:ext cx="4023360" cy="1828800"/>
          </a:xfrm>
          <a:prstGeom prst="roundRect">
            <a:avLst>
              <a:gd name="adj" fmla="val 3500"/>
            </a:avLst>
          </a:prstGeom>
          <a:solidFill>
            <a:srgbClr val="F1F6F2"/>
          </a:solidFill>
          <a:ln w="12700">
            <a:solidFill>
              <a:srgbClr val="F1F6F2"/>
            </a:solidFill>
            <a:prstDash val="solid"/>
          </a:ln>
        </p:spPr>
        <p:txBody>
          <a:bodyPr/>
          <a:p/>
        </p:txBody>
      </p:sp>
      <p:sp>
        <p:nvSpPr>
          <p:cNvPr id="6" name="Text 4"/>
          <p:cNvSpPr/>
          <p:nvPr/>
        </p:nvSpPr>
        <p:spPr>
          <a:xfrm>
            <a:off x="621792" y="1060704"/>
            <a:ext cx="3703320" cy="274320"/>
          </a:xfrm>
          <a:prstGeom prst="rect">
            <a:avLst/>
          </a:prstGeom>
          <a:noFill/>
          <a:ln/>
        </p:spPr>
        <p:txBody>
          <a:bodyPr wrap="square" lIns="0" tIns="0" rIns="0" bIns="0" rtlCol="0" anchor="ctr"/>
          <a:lstStyle/>
          <a:p>
            <a:pPr indent="0" marL="0">
              <a:buNone/>
            </a:pPr>
            <a:r>
              <a:rPr lang="en-US" sz="1250" b="1" dirty="0">
                <a:solidFill>
                  <a:srgbClr val="036E3A"/>
                </a:solidFill>
                <a:latin typeface="Calibri" pitchFamily="34" charset="0"/>
                <a:ea typeface="Calibri" pitchFamily="34" charset="-122"/>
                <a:cs typeface="Calibri" pitchFamily="34" charset="-120"/>
              </a:rPr>
              <a:t>Primary drivers</a:t>
            </a:r>
            <a:pPr indent="0" marL="0">
              <a:buNone/>
            </a:pPr>
            <a:r>
              <a:rPr lang="en-US" sz="950" i="1" dirty="0">
                <a:solidFill>
                  <a:srgbClr val="4A5A52"/>
                </a:solidFill>
                <a:latin typeface="Calibri" pitchFamily="34" charset="0"/>
                <a:ea typeface="Calibri" pitchFamily="34" charset="-122"/>
                <a:cs typeface="Calibri" pitchFamily="34" charset="-120"/>
              </a:rPr>
              <a:t>: the headings of your theory</a:t>
            </a:r>
            <a:endParaRPr lang="en-US" sz="1250" dirty="0"/>
          </a:p>
        </p:txBody>
      </p:sp>
      <p:sp>
        <p:nvSpPr>
          <p:cNvPr id="7" name="Text 5"/>
          <p:cNvSpPr/>
          <p:nvPr/>
        </p:nvSpPr>
        <p:spPr>
          <a:xfrm>
            <a:off x="621792" y="1389888"/>
            <a:ext cx="3703320" cy="932688"/>
          </a:xfrm>
          <a:prstGeom prst="rect">
            <a:avLst/>
          </a:prstGeom>
          <a:noFill/>
          <a:ln/>
        </p:spPr>
        <p:txBody>
          <a:bodyPr wrap="square" lIns="0" tIns="0" rIns="0" bIns="0" rtlCol="0" anchor="t"/>
          <a:lstStyle/>
          <a:p>
            <a:pPr marL="342900" indent="-342900">
              <a:spcAft>
                <a:spcPts val="400"/>
              </a:spcAft>
              <a:buSzPct val="100000"/>
              <a:buChar char="–"/>
            </a:pPr>
            <a:r>
              <a:rPr lang="en-US" sz="920" dirty="0">
                <a:solidFill>
                  <a:srgbClr val="1B1B1B"/>
                </a:solidFill>
                <a:latin typeface="Calibri" pitchFamily="34" charset="0"/>
                <a:ea typeface="Calibri" pitchFamily="34" charset="-122"/>
                <a:cs typeface="Calibri" pitchFamily="34" charset="-120"/>
              </a:rPr>
              <a:t>The 3 to 5 big things that must be true for the aim to happen.</a:t>
            </a:r>
            <a:endParaRPr lang="en-US" sz="920" dirty="0"/>
          </a:p>
          <a:p>
            <a:pPr marL="342900" indent="-342900">
              <a:spcAft>
                <a:spcPts val="400"/>
              </a:spcAft>
              <a:buSzPct val="100000"/>
              <a:buChar char="–"/>
            </a:pPr>
            <a:r>
              <a:rPr lang="en-US" sz="920" dirty="0">
                <a:solidFill>
                  <a:srgbClr val="1B1B1B"/>
                </a:solidFill>
                <a:latin typeface="Calibri" pitchFamily="34" charset="0"/>
                <a:ea typeface="Calibri" pitchFamily="34" charset="-122"/>
                <a:cs typeface="Calibri" pitchFamily="34" charset="-120"/>
              </a:rPr>
              <a:t>Write them as conditions, such as “it’s easy to do in the moment”. “Put up a poster” is an action.</a:t>
            </a:r>
            <a:endParaRPr lang="en-US" sz="920" dirty="0"/>
          </a:p>
          <a:p>
            <a:pPr marL="342900" indent="-342900">
              <a:spcAft>
                <a:spcPts val="400"/>
              </a:spcAft>
              <a:buSzPct val="100000"/>
              <a:buChar char="–"/>
            </a:pPr>
            <a:r>
              <a:rPr lang="en-US" sz="920" dirty="0">
                <a:solidFill>
                  <a:srgbClr val="1B1B1B"/>
                </a:solidFill>
                <a:latin typeface="Calibri" pitchFamily="34" charset="0"/>
                <a:ea typeface="Calibri" pitchFamily="34" charset="-122"/>
                <a:cs typeface="Calibri" pitchFamily="34" charset="-120"/>
              </a:rPr>
              <a:t>Common ones: people know what’s expected · it’s easy to do · the team sees its own data · someone owns it.</a:t>
            </a:r>
            <a:endParaRPr lang="en-US" sz="920" dirty="0"/>
          </a:p>
        </p:txBody>
      </p:sp>
      <p:sp>
        <p:nvSpPr>
          <p:cNvPr id="8" name="Text 6"/>
          <p:cNvSpPr/>
          <p:nvPr/>
        </p:nvSpPr>
        <p:spPr>
          <a:xfrm>
            <a:off x="621792" y="2377440"/>
            <a:ext cx="3703320" cy="274320"/>
          </a:xfrm>
          <a:prstGeom prst="roundRect">
            <a:avLst>
              <a:gd name="adj" fmla="val 23333"/>
            </a:avLst>
          </a:prstGeom>
          <a:solidFill>
            <a:srgbClr val="DCEFE3"/>
          </a:solidFill>
          <a:ln/>
        </p:spPr>
        <p:txBody>
          <a:bodyPr wrap="square" lIns="88900" tIns="88900" rIns="88900" bIns="88900" rtlCol="0" anchor="ctr"/>
          <a:lstStyle/>
          <a:p>
            <a:pPr indent="0" marL="0">
              <a:buNone/>
            </a:pPr>
            <a:r>
              <a:rPr lang="en-US" sz="900" b="1" dirty="0">
                <a:solidFill>
                  <a:srgbClr val="036E3A"/>
                </a:solidFill>
                <a:latin typeface="Calibri" pitchFamily="34" charset="0"/>
                <a:ea typeface="Calibri" pitchFamily="34" charset="-122"/>
                <a:cs typeface="Calibri" pitchFamily="34" charset="-120"/>
              </a:rPr>
              <a:t>Test: if all of these were true, would we hit the aim?</a:t>
            </a:r>
            <a:endParaRPr lang="en-US" sz="900" dirty="0"/>
          </a:p>
        </p:txBody>
      </p:sp>
      <p:sp>
        <p:nvSpPr>
          <p:cNvPr id="9" name="Shape 7"/>
          <p:cNvSpPr/>
          <p:nvPr/>
        </p:nvSpPr>
        <p:spPr>
          <a:xfrm>
            <a:off x="4663440" y="932688"/>
            <a:ext cx="4023360" cy="1828800"/>
          </a:xfrm>
          <a:prstGeom prst="roundRect">
            <a:avLst>
              <a:gd name="adj" fmla="val 3500"/>
            </a:avLst>
          </a:prstGeom>
          <a:solidFill>
            <a:srgbClr val="F1F6F2"/>
          </a:solidFill>
          <a:ln w="12700">
            <a:solidFill>
              <a:srgbClr val="F1F6F2"/>
            </a:solidFill>
            <a:prstDash val="solid"/>
          </a:ln>
        </p:spPr>
        <p:txBody>
          <a:bodyPr/>
          <a:p/>
        </p:txBody>
      </p:sp>
      <p:sp>
        <p:nvSpPr>
          <p:cNvPr id="10" name="Text 8"/>
          <p:cNvSpPr/>
          <p:nvPr/>
        </p:nvSpPr>
        <p:spPr>
          <a:xfrm>
            <a:off x="4828032" y="1060704"/>
            <a:ext cx="3703320" cy="274320"/>
          </a:xfrm>
          <a:prstGeom prst="rect">
            <a:avLst/>
          </a:prstGeom>
          <a:noFill/>
          <a:ln/>
        </p:spPr>
        <p:txBody>
          <a:bodyPr wrap="square" lIns="0" tIns="0" rIns="0" bIns="0" rtlCol="0" anchor="ctr"/>
          <a:lstStyle/>
          <a:p>
            <a:pPr indent="0" marL="0">
              <a:buNone/>
            </a:pPr>
            <a:r>
              <a:rPr lang="en-US" sz="1250" b="1" dirty="0">
                <a:solidFill>
                  <a:srgbClr val="036E3A"/>
                </a:solidFill>
                <a:latin typeface="Calibri" pitchFamily="34" charset="0"/>
                <a:ea typeface="Calibri" pitchFamily="34" charset="-122"/>
                <a:cs typeface="Calibri" pitchFamily="34" charset="-120"/>
              </a:rPr>
              <a:t>Secondary drivers</a:t>
            </a:r>
            <a:pPr indent="0" marL="0">
              <a:buNone/>
            </a:pPr>
            <a:r>
              <a:rPr lang="en-US" sz="950" i="1" dirty="0">
                <a:solidFill>
                  <a:srgbClr val="4A5A52"/>
                </a:solidFill>
                <a:latin typeface="Calibri" pitchFamily="34" charset="0"/>
                <a:ea typeface="Calibri" pitchFamily="34" charset="-122"/>
                <a:cs typeface="Calibri" pitchFamily="34" charset="-120"/>
              </a:rPr>
              <a:t>: the parts you can actually change</a:t>
            </a:r>
            <a:endParaRPr lang="en-US" sz="1250" dirty="0"/>
          </a:p>
        </p:txBody>
      </p:sp>
      <p:sp>
        <p:nvSpPr>
          <p:cNvPr id="11" name="Text 9"/>
          <p:cNvSpPr/>
          <p:nvPr/>
        </p:nvSpPr>
        <p:spPr>
          <a:xfrm>
            <a:off x="4828032" y="1389888"/>
            <a:ext cx="3703320" cy="932688"/>
          </a:xfrm>
          <a:prstGeom prst="rect">
            <a:avLst/>
          </a:prstGeom>
          <a:noFill/>
          <a:ln/>
        </p:spPr>
        <p:txBody>
          <a:bodyPr wrap="square" lIns="0" tIns="0" rIns="0" bIns="0" rtlCol="0" anchor="t"/>
          <a:lstStyle/>
          <a:p>
            <a:pPr marL="342900" indent="-342900">
              <a:spcAft>
                <a:spcPts val="400"/>
              </a:spcAft>
              <a:buSzPct val="100000"/>
              <a:buChar char="–"/>
            </a:pPr>
            <a:r>
              <a:rPr lang="en-US" sz="920" dirty="0">
                <a:solidFill>
                  <a:srgbClr val="1B1B1B"/>
                </a:solidFill>
                <a:latin typeface="Calibri" pitchFamily="34" charset="0"/>
                <a:ea typeface="Calibri" pitchFamily="34" charset="-122"/>
                <a:cs typeface="Calibri" pitchFamily="34" charset="-120"/>
              </a:rPr>
              <a:t>The specific parts of the system that would make one primary driver true.</a:t>
            </a:r>
            <a:endParaRPr lang="en-US" sz="920" dirty="0"/>
          </a:p>
          <a:p>
            <a:pPr marL="342900" indent="-342900">
              <a:spcAft>
                <a:spcPts val="400"/>
              </a:spcAft>
              <a:buSzPct val="100000"/>
              <a:buChar char="–"/>
            </a:pPr>
            <a:r>
              <a:rPr lang="en-US" sz="920" dirty="0">
                <a:solidFill>
                  <a:srgbClr val="1B1B1B"/>
                </a:solidFill>
                <a:latin typeface="Calibri" pitchFamily="34" charset="0"/>
                <a:ea typeface="Calibri" pitchFamily="34" charset="-122"/>
                <a:cs typeface="Calibri" pitchFamily="34" charset="-120"/>
              </a:rPr>
              <a:t>Ward-level and concrete enough to influence, such as a step, a form, a conversation or a rota.</a:t>
            </a:r>
            <a:endParaRPr lang="en-US" sz="920" dirty="0"/>
          </a:p>
          <a:p>
            <a:pPr marL="342900" indent="-342900">
              <a:spcAft>
                <a:spcPts val="400"/>
              </a:spcAft>
              <a:buSzPct val="100000"/>
              <a:buChar char="–"/>
            </a:pPr>
            <a:r>
              <a:rPr lang="en-US" sz="920" dirty="0">
                <a:solidFill>
                  <a:srgbClr val="1B1B1B"/>
                </a:solidFill>
                <a:latin typeface="Calibri" pitchFamily="34" charset="0"/>
                <a:ea typeface="Calibri" pitchFamily="34" charset="-122"/>
                <a:cs typeface="Calibri" pitchFamily="34" charset="-120"/>
              </a:rPr>
              <a:t>1 to 3 under each primary driver is plenty on a first project.</a:t>
            </a:r>
            <a:endParaRPr lang="en-US" sz="920" dirty="0"/>
          </a:p>
        </p:txBody>
      </p:sp>
      <p:sp>
        <p:nvSpPr>
          <p:cNvPr id="12" name="Text 10"/>
          <p:cNvSpPr/>
          <p:nvPr/>
        </p:nvSpPr>
        <p:spPr>
          <a:xfrm>
            <a:off x="4828032" y="2377440"/>
            <a:ext cx="3703320" cy="274320"/>
          </a:xfrm>
          <a:prstGeom prst="roundRect">
            <a:avLst>
              <a:gd name="adj" fmla="val 23333"/>
            </a:avLst>
          </a:prstGeom>
          <a:solidFill>
            <a:srgbClr val="DCEFE3"/>
          </a:solidFill>
          <a:ln/>
        </p:spPr>
        <p:txBody>
          <a:bodyPr wrap="square" lIns="88900" tIns="88900" rIns="88900" bIns="88900" rtlCol="0" anchor="ctr"/>
          <a:lstStyle/>
          <a:p>
            <a:pPr indent="0" marL="0">
              <a:buNone/>
            </a:pPr>
            <a:r>
              <a:rPr lang="en-US" sz="900" b="1" dirty="0">
                <a:solidFill>
                  <a:srgbClr val="036E3A"/>
                </a:solidFill>
                <a:latin typeface="Calibri" pitchFamily="34" charset="0"/>
                <a:ea typeface="Calibri" pitchFamily="34" charset="-122"/>
                <a:cs typeface="Calibri" pitchFamily="34" charset="-120"/>
              </a:rPr>
              <a:t>Test: if we changed this, would the driver to its left improve?</a:t>
            </a:r>
            <a:endParaRPr lang="en-US" sz="900" dirty="0"/>
          </a:p>
        </p:txBody>
      </p:sp>
      <p:sp>
        <p:nvSpPr>
          <p:cNvPr id="13" name="Text 11"/>
          <p:cNvSpPr/>
          <p:nvPr/>
        </p:nvSpPr>
        <p:spPr>
          <a:xfrm>
            <a:off x="457200" y="2926080"/>
            <a:ext cx="1691640" cy="841248"/>
          </a:xfrm>
          <a:prstGeom prst="roundRect">
            <a:avLst>
              <a:gd name="adj" fmla="val 7609"/>
            </a:avLst>
          </a:prstGeom>
          <a:solidFill>
            <a:srgbClr val="DCEFE3"/>
          </a:solidFill>
          <a:ln/>
        </p:spPr>
        <p:txBody>
          <a:bodyPr wrap="square" lIns="101600" tIns="101600" rIns="101600" bIns="101600" rtlCol="0" anchor="t"/>
          <a:lstStyle/>
          <a:p>
            <a:pPr indent="0" marL="0">
              <a:spcAft>
                <a:spcPts val="200"/>
              </a:spcAft>
              <a:buNone/>
            </a:pPr>
            <a:r>
              <a:rPr lang="en-US" sz="750" b="1" spc="110" kern="0" dirty="0">
                <a:solidFill>
                  <a:srgbClr val="036E3A"/>
                </a:solidFill>
                <a:latin typeface="Calibri" pitchFamily="34" charset="0"/>
                <a:ea typeface="Calibri" pitchFamily="34" charset="-122"/>
                <a:cs typeface="Calibri" pitchFamily="34" charset="-120"/>
              </a:rPr>
              <a:t>AIM</a:t>
            </a:r>
            <a:endParaRPr lang="en-US" sz="750" dirty="0"/>
          </a:p>
          <a:p>
            <a:pPr indent="0" marL="0">
              <a:buNone/>
            </a:pPr>
            <a:r>
              <a:rPr lang="en-US" sz="880" dirty="0">
                <a:solidFill>
                  <a:srgbClr val="1B1B1B"/>
                </a:solidFill>
                <a:latin typeface="Calibri" pitchFamily="34" charset="0"/>
                <a:ea typeface="Calibri" pitchFamily="34" charset="-122"/>
                <a:cs typeface="Calibri" pitchFamily="34" charset="-120"/>
              </a:rPr>
              <a:t>Increase completed VTE assessments on AMU from 60% to 90% by Mar 2027</a:t>
            </a:r>
            <a:endParaRPr lang="en-US" sz="750" dirty="0"/>
          </a:p>
        </p:txBody>
      </p:sp>
      <p:sp>
        <p:nvSpPr>
          <p:cNvPr id="14" name="Text 12"/>
          <p:cNvSpPr/>
          <p:nvPr/>
        </p:nvSpPr>
        <p:spPr>
          <a:xfrm>
            <a:off x="2148840" y="2926080"/>
            <a:ext cx="484632" cy="841248"/>
          </a:xfrm>
          <a:prstGeom prst="rect">
            <a:avLst/>
          </a:prstGeom>
          <a:noFill/>
          <a:ln/>
        </p:spPr>
        <p:txBody>
          <a:bodyPr wrap="square" lIns="0" tIns="0" rIns="0" bIns="0" rtlCol="0" anchor="ctr"/>
          <a:lstStyle/>
          <a:p>
            <a:pPr algn="ctr" indent="0" marL="0">
              <a:buNone/>
            </a:pPr>
            <a:r>
              <a:rPr lang="en-US" sz="1400" b="1" dirty="0">
                <a:solidFill>
                  <a:srgbClr val="036E3A"/>
                </a:solidFill>
                <a:latin typeface="Calibri" pitchFamily="34" charset="0"/>
                <a:ea typeface="Calibri" pitchFamily="34" charset="-122"/>
                <a:cs typeface="Calibri" pitchFamily="34" charset="-120"/>
              </a:rPr>
              <a:t>→</a:t>
            </a:r>
            <a:endParaRPr lang="en-US" sz="1400" dirty="0"/>
          </a:p>
        </p:txBody>
      </p:sp>
      <p:sp>
        <p:nvSpPr>
          <p:cNvPr id="15" name="Text 13"/>
          <p:cNvSpPr/>
          <p:nvPr/>
        </p:nvSpPr>
        <p:spPr>
          <a:xfrm>
            <a:off x="2633472" y="2926080"/>
            <a:ext cx="1691640" cy="841248"/>
          </a:xfrm>
          <a:prstGeom prst="roundRect">
            <a:avLst>
              <a:gd name="adj" fmla="val 7609"/>
            </a:avLst>
          </a:prstGeom>
          <a:solidFill>
            <a:srgbClr val="F1F6F2"/>
          </a:solidFill>
          <a:ln/>
        </p:spPr>
        <p:txBody>
          <a:bodyPr wrap="square" lIns="101600" tIns="101600" rIns="101600" bIns="101600" rtlCol="0" anchor="t"/>
          <a:lstStyle/>
          <a:p>
            <a:pPr indent="0" marL="0">
              <a:spcAft>
                <a:spcPts val="200"/>
              </a:spcAft>
              <a:buNone/>
            </a:pPr>
            <a:r>
              <a:rPr lang="en-US" sz="750" b="1" spc="110" kern="0" dirty="0">
                <a:solidFill>
                  <a:srgbClr val="036E3A"/>
                </a:solidFill>
                <a:latin typeface="Calibri" pitchFamily="34" charset="0"/>
                <a:ea typeface="Calibri" pitchFamily="34" charset="-122"/>
                <a:cs typeface="Calibri" pitchFamily="34" charset="-120"/>
              </a:rPr>
              <a:t>PRIMARY DRIVER</a:t>
            </a:r>
            <a:endParaRPr lang="en-US" sz="750" dirty="0"/>
          </a:p>
          <a:p>
            <a:pPr indent="0" marL="0">
              <a:buNone/>
            </a:pPr>
            <a:r>
              <a:rPr lang="en-US" sz="880" dirty="0">
                <a:solidFill>
                  <a:srgbClr val="1B1B1B"/>
                </a:solidFill>
                <a:latin typeface="Calibri" pitchFamily="34" charset="0"/>
                <a:ea typeface="Calibri" pitchFamily="34" charset="-122"/>
                <a:cs typeface="Calibri" pitchFamily="34" charset="-120"/>
              </a:rPr>
              <a:t>It’s easy to do in the moment</a:t>
            </a:r>
            <a:endParaRPr lang="en-US" sz="750" dirty="0"/>
          </a:p>
        </p:txBody>
      </p:sp>
      <p:sp>
        <p:nvSpPr>
          <p:cNvPr id="16" name="Text 14"/>
          <p:cNvSpPr/>
          <p:nvPr/>
        </p:nvSpPr>
        <p:spPr>
          <a:xfrm>
            <a:off x="4325112" y="2926080"/>
            <a:ext cx="484632" cy="841248"/>
          </a:xfrm>
          <a:prstGeom prst="rect">
            <a:avLst/>
          </a:prstGeom>
          <a:noFill/>
          <a:ln/>
        </p:spPr>
        <p:txBody>
          <a:bodyPr wrap="square" lIns="0" tIns="0" rIns="0" bIns="0" rtlCol="0" anchor="ctr"/>
          <a:lstStyle/>
          <a:p>
            <a:pPr algn="ctr" indent="0" marL="0">
              <a:buNone/>
            </a:pPr>
            <a:r>
              <a:rPr lang="en-US" sz="1400" b="1" dirty="0">
                <a:solidFill>
                  <a:srgbClr val="036E3A"/>
                </a:solidFill>
                <a:latin typeface="Calibri" pitchFamily="34" charset="0"/>
                <a:ea typeface="Calibri" pitchFamily="34" charset="-122"/>
                <a:cs typeface="Calibri" pitchFamily="34" charset="-120"/>
              </a:rPr>
              <a:t>→</a:t>
            </a:r>
            <a:endParaRPr lang="en-US" sz="1400" dirty="0"/>
          </a:p>
        </p:txBody>
      </p:sp>
      <p:sp>
        <p:nvSpPr>
          <p:cNvPr id="17" name="Text 15"/>
          <p:cNvSpPr/>
          <p:nvPr/>
        </p:nvSpPr>
        <p:spPr>
          <a:xfrm>
            <a:off x="4809744" y="2926080"/>
            <a:ext cx="1691640" cy="841248"/>
          </a:xfrm>
          <a:prstGeom prst="roundRect">
            <a:avLst>
              <a:gd name="adj" fmla="val 7609"/>
            </a:avLst>
          </a:prstGeom>
          <a:solidFill>
            <a:srgbClr val="F1F6F2"/>
          </a:solidFill>
          <a:ln/>
        </p:spPr>
        <p:txBody>
          <a:bodyPr wrap="square" lIns="101600" tIns="101600" rIns="101600" bIns="101600" rtlCol="0" anchor="t"/>
          <a:lstStyle/>
          <a:p>
            <a:pPr indent="0" marL="0">
              <a:spcAft>
                <a:spcPts val="200"/>
              </a:spcAft>
              <a:buNone/>
            </a:pPr>
            <a:r>
              <a:rPr lang="en-US" sz="750" b="1" spc="110" kern="0" dirty="0">
                <a:solidFill>
                  <a:srgbClr val="036E3A"/>
                </a:solidFill>
                <a:latin typeface="Calibri" pitchFamily="34" charset="0"/>
                <a:ea typeface="Calibri" pitchFamily="34" charset="-122"/>
                <a:cs typeface="Calibri" pitchFamily="34" charset="-120"/>
              </a:rPr>
              <a:t>SECONDARY DRIVER</a:t>
            </a:r>
            <a:endParaRPr lang="en-US" sz="750" dirty="0"/>
          </a:p>
          <a:p>
            <a:pPr indent="0" marL="0">
              <a:buNone/>
            </a:pPr>
            <a:r>
              <a:rPr lang="en-US" sz="880" dirty="0">
                <a:solidFill>
                  <a:srgbClr val="1B1B1B"/>
                </a:solidFill>
                <a:latin typeface="Calibri" pitchFamily="34" charset="0"/>
                <a:ea typeface="Calibri" pitchFamily="34" charset="-122"/>
                <a:cs typeface="Calibri" pitchFamily="34" charset="-120"/>
              </a:rPr>
              <a:t>Prompt at the point of prescribing</a:t>
            </a:r>
            <a:endParaRPr lang="en-US" sz="750" dirty="0"/>
          </a:p>
        </p:txBody>
      </p:sp>
      <p:sp>
        <p:nvSpPr>
          <p:cNvPr id="18" name="Text 16"/>
          <p:cNvSpPr/>
          <p:nvPr/>
        </p:nvSpPr>
        <p:spPr>
          <a:xfrm>
            <a:off x="6501384" y="2926080"/>
            <a:ext cx="484632" cy="841248"/>
          </a:xfrm>
          <a:prstGeom prst="rect">
            <a:avLst/>
          </a:prstGeom>
          <a:noFill/>
          <a:ln/>
        </p:spPr>
        <p:txBody>
          <a:bodyPr wrap="square" lIns="0" tIns="0" rIns="0" bIns="0" rtlCol="0" anchor="ctr"/>
          <a:lstStyle/>
          <a:p>
            <a:pPr algn="ctr" indent="0" marL="0">
              <a:buNone/>
            </a:pPr>
            <a:r>
              <a:rPr lang="en-US" sz="1400" b="1" dirty="0">
                <a:solidFill>
                  <a:srgbClr val="036E3A"/>
                </a:solidFill>
                <a:latin typeface="Calibri" pitchFamily="34" charset="0"/>
                <a:ea typeface="Calibri" pitchFamily="34" charset="-122"/>
                <a:cs typeface="Calibri" pitchFamily="34" charset="-120"/>
              </a:rPr>
              <a:t>→</a:t>
            </a:r>
            <a:endParaRPr lang="en-US" sz="1400" dirty="0"/>
          </a:p>
        </p:txBody>
      </p:sp>
      <p:sp>
        <p:nvSpPr>
          <p:cNvPr id="19" name="Text 17"/>
          <p:cNvSpPr/>
          <p:nvPr/>
        </p:nvSpPr>
        <p:spPr>
          <a:xfrm>
            <a:off x="6986016" y="2926080"/>
            <a:ext cx="1691640" cy="841248"/>
          </a:xfrm>
          <a:prstGeom prst="roundRect">
            <a:avLst>
              <a:gd name="adj" fmla="val 7609"/>
            </a:avLst>
          </a:prstGeom>
          <a:solidFill>
            <a:srgbClr val="F1F6F2"/>
          </a:solidFill>
          <a:ln/>
        </p:spPr>
        <p:txBody>
          <a:bodyPr wrap="square" lIns="101600" tIns="101600" rIns="101600" bIns="101600" rtlCol="0" anchor="t"/>
          <a:lstStyle/>
          <a:p>
            <a:pPr indent="0" marL="0">
              <a:spcAft>
                <a:spcPts val="200"/>
              </a:spcAft>
              <a:buNone/>
            </a:pPr>
            <a:r>
              <a:rPr lang="en-US" sz="750" b="1" spc="110" kern="0" dirty="0">
                <a:solidFill>
                  <a:srgbClr val="036E3A"/>
                </a:solidFill>
                <a:latin typeface="Calibri" pitchFamily="34" charset="0"/>
                <a:ea typeface="Calibri" pitchFamily="34" charset="-122"/>
                <a:cs typeface="Calibri" pitchFamily="34" charset="-120"/>
              </a:rPr>
              <a:t>CHANGE IDEA</a:t>
            </a:r>
            <a:endParaRPr lang="en-US" sz="750" dirty="0"/>
          </a:p>
          <a:p>
            <a:pPr indent="0" marL="0">
              <a:buNone/>
            </a:pPr>
            <a:r>
              <a:rPr lang="en-US" sz="880" dirty="0">
                <a:solidFill>
                  <a:srgbClr val="1B1B1B"/>
                </a:solidFill>
                <a:latin typeface="Calibri" pitchFamily="34" charset="0"/>
                <a:ea typeface="Calibri" pitchFamily="34" charset="-122"/>
                <a:cs typeface="Calibri" pitchFamily="34" charset="-120"/>
              </a:rPr>
              <a:t>VTE prompt at the front of the clerking proforma</a:t>
            </a:r>
            <a:endParaRPr lang="en-US" sz="750" dirty="0"/>
          </a:p>
        </p:txBody>
      </p:sp>
      <p:sp>
        <p:nvSpPr>
          <p:cNvPr id="20" name="Text 18"/>
          <p:cNvSpPr/>
          <p:nvPr/>
        </p:nvSpPr>
        <p:spPr>
          <a:xfrm>
            <a:off x="457200" y="3803904"/>
            <a:ext cx="8229600" cy="237744"/>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Read it left to right as one sentence: we’ll achieve the aim BECAUSE this driver changes, which will change BECAUSE of this secondary driver, which we’ll test with this change idea.</a:t>
            </a:r>
            <a:endParaRPr lang="en-US" sz="850" dirty="0"/>
          </a:p>
        </p:txBody>
      </p:sp>
      <p:sp>
        <p:nvSpPr>
          <p:cNvPr id="21" name="Text 19"/>
          <p:cNvSpPr/>
          <p:nvPr/>
        </p:nvSpPr>
        <p:spPr>
          <a:xfrm>
            <a:off x="457200" y="4114800"/>
            <a:ext cx="8229600" cy="548640"/>
          </a:xfrm>
          <a:prstGeom prst="roundRect">
            <a:avLst>
              <a:gd name="adj" fmla="val 11667"/>
            </a:avLst>
          </a:prstGeom>
          <a:solidFill>
            <a:srgbClr val="DCEFE3"/>
          </a:solidFill>
          <a:ln/>
        </p:spPr>
        <p:txBody>
          <a:bodyPr wrap="square" lIns="127000" tIns="127000" rIns="127000" bIns="127000" rtlCol="0" anchor="ctr"/>
          <a:lstStyle/>
          <a:p>
            <a:pPr indent="0" marL="0">
              <a:buNone/>
            </a:pPr>
            <a:r>
              <a:rPr lang="en-US" sz="930" b="1" dirty="0">
                <a:solidFill>
                  <a:srgbClr val="1B1B1B"/>
                </a:solidFill>
                <a:latin typeface="Calibri" pitchFamily="34" charset="0"/>
                <a:ea typeface="Calibri" pitchFamily="34" charset="-122"/>
                <a:cs typeface="Calibri" pitchFamily="34" charset="-120"/>
              </a:rPr>
              <a:t>Three things that catch people out:   </a:t>
            </a:r>
            <a:pPr indent="0" marL="0">
              <a:buNone/>
            </a:pPr>
            <a:r>
              <a:rPr lang="en-US" sz="930" dirty="0">
                <a:solidFill>
                  <a:srgbClr val="1B1B1B"/>
                </a:solidFill>
                <a:latin typeface="Calibri" pitchFamily="34" charset="0"/>
                <a:ea typeface="Calibri" pitchFamily="34" charset="-122"/>
                <a:cs typeface="Calibri" pitchFamily="34" charset="-120"/>
              </a:rPr>
              <a:t>1. If it names a poster, checklist or proforma, it’s a change idea.   2. If nobody could disagree with it, it’s too vague to be a driver.   3. More than 5 primary drivers usually means some are really secondary drivers.</a:t>
            </a:r>
            <a:endParaRPr lang="en-US" sz="930" dirty="0"/>
          </a:p>
        </p:txBody>
      </p:sp>
      <p:sp>
        <p:nvSpPr>
          <p:cNvPr id="23" name="Text 20"/>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4" name="Text 21"/>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3 CONTINUED: CHOOSING WHAT TO TEST FIRST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Sort your ideas on a 2×2</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3</a:t>
            </a:r>
            <a:endParaRPr lang="en-US" sz="900" dirty="0"/>
          </a:p>
        </p:txBody>
      </p:sp>
      <p:sp>
        <p:nvSpPr>
          <p:cNvPr id="5" name="Shape 3"/>
          <p:cNvSpPr/>
          <p:nvPr/>
        </p:nvSpPr>
        <p:spPr>
          <a:xfrm>
            <a:off x="960120" y="1143000"/>
            <a:ext cx="4572000" cy="12802"/>
          </a:xfrm>
          <a:prstGeom prst="rect">
            <a:avLst/>
          </a:prstGeom>
          <a:solidFill>
            <a:srgbClr val="D4E0D8"/>
          </a:solidFill>
          <a:ln w="12700">
            <a:solidFill>
              <a:srgbClr val="D4E0D8"/>
            </a:solidFill>
            <a:prstDash val="solid"/>
          </a:ln>
        </p:spPr>
        <p:txBody>
          <a:bodyPr/>
          <a:p/>
        </p:txBody>
      </p:sp>
      <p:sp>
        <p:nvSpPr>
          <p:cNvPr id="6" name="Shape 4"/>
          <p:cNvSpPr/>
          <p:nvPr/>
        </p:nvSpPr>
        <p:spPr>
          <a:xfrm>
            <a:off x="960120" y="4160520"/>
            <a:ext cx="4572000" cy="12802"/>
          </a:xfrm>
          <a:prstGeom prst="rect">
            <a:avLst/>
          </a:prstGeom>
          <a:solidFill>
            <a:srgbClr val="4A5A52"/>
          </a:solidFill>
          <a:ln w="12700">
            <a:solidFill>
              <a:srgbClr val="4A5A52"/>
            </a:solidFill>
            <a:prstDash val="solid"/>
          </a:ln>
        </p:spPr>
        <p:txBody>
          <a:bodyPr/>
          <a:p/>
        </p:txBody>
      </p:sp>
      <p:sp>
        <p:nvSpPr>
          <p:cNvPr id="7" name="Shape 5"/>
          <p:cNvSpPr/>
          <p:nvPr/>
        </p:nvSpPr>
        <p:spPr>
          <a:xfrm>
            <a:off x="960120" y="1143000"/>
            <a:ext cx="12802" cy="3017520"/>
          </a:xfrm>
          <a:prstGeom prst="rect">
            <a:avLst/>
          </a:prstGeom>
          <a:solidFill>
            <a:srgbClr val="4A5A52"/>
          </a:solidFill>
          <a:ln w="12700">
            <a:solidFill>
              <a:srgbClr val="4A5A52"/>
            </a:solidFill>
            <a:prstDash val="solid"/>
          </a:ln>
        </p:spPr>
        <p:txBody>
          <a:bodyPr/>
          <a:p/>
        </p:txBody>
      </p:sp>
      <p:sp>
        <p:nvSpPr>
          <p:cNvPr id="8" name="Shape 6"/>
          <p:cNvSpPr/>
          <p:nvPr/>
        </p:nvSpPr>
        <p:spPr>
          <a:xfrm>
            <a:off x="5532120" y="1143000"/>
            <a:ext cx="12802" cy="3017520"/>
          </a:xfrm>
          <a:prstGeom prst="rect">
            <a:avLst/>
          </a:prstGeom>
          <a:solidFill>
            <a:srgbClr val="D4E0D8"/>
          </a:solidFill>
          <a:ln w="12700">
            <a:solidFill>
              <a:srgbClr val="D4E0D8"/>
            </a:solidFill>
            <a:prstDash val="solid"/>
          </a:ln>
        </p:spPr>
        <p:txBody>
          <a:bodyPr/>
          <a:p/>
        </p:txBody>
      </p:sp>
      <p:sp>
        <p:nvSpPr>
          <p:cNvPr id="9" name="Shape 7"/>
          <p:cNvSpPr/>
          <p:nvPr/>
        </p:nvSpPr>
        <p:spPr>
          <a:xfrm>
            <a:off x="960120" y="2651760"/>
            <a:ext cx="4572000" cy="10973"/>
          </a:xfrm>
          <a:prstGeom prst="rect">
            <a:avLst/>
          </a:prstGeom>
          <a:solidFill>
            <a:srgbClr val="D4E0D8"/>
          </a:solidFill>
          <a:ln w="12700">
            <a:solidFill>
              <a:srgbClr val="D4E0D8"/>
            </a:solidFill>
            <a:prstDash val="solid"/>
          </a:ln>
        </p:spPr>
        <p:txBody>
          <a:bodyPr/>
          <a:p/>
        </p:txBody>
      </p:sp>
      <p:sp>
        <p:nvSpPr>
          <p:cNvPr id="10" name="Shape 8"/>
          <p:cNvSpPr/>
          <p:nvPr/>
        </p:nvSpPr>
        <p:spPr>
          <a:xfrm>
            <a:off x="3246120" y="1143000"/>
            <a:ext cx="10973" cy="3017520"/>
          </a:xfrm>
          <a:prstGeom prst="rect">
            <a:avLst/>
          </a:prstGeom>
          <a:solidFill>
            <a:srgbClr val="D4E0D8"/>
          </a:solidFill>
          <a:ln w="12700">
            <a:solidFill>
              <a:srgbClr val="D4E0D8"/>
            </a:solidFill>
            <a:prstDash val="solid"/>
          </a:ln>
        </p:spPr>
        <p:txBody>
          <a:bodyPr/>
          <a:p/>
        </p:txBody>
      </p:sp>
      <p:sp>
        <p:nvSpPr>
          <p:cNvPr id="11" name="Text 9"/>
          <p:cNvSpPr/>
          <p:nvPr/>
        </p:nvSpPr>
        <p:spPr>
          <a:xfrm rot="16200000">
            <a:off x="393192" y="2514600"/>
            <a:ext cx="1280160" cy="274320"/>
          </a:xfrm>
          <a:prstGeom prst="rect">
            <a:avLst/>
          </a:prstGeom>
          <a:noFill/>
          <a:ln/>
        </p:spPr>
        <p:txBody>
          <a:bodyPr wrap="square" lIns="0" tIns="0" rIns="0" bIns="0" rtlCol="0" anchor="ctr"/>
          <a:lstStyle/>
          <a:p>
            <a:pPr algn="ctr" indent="0" marL="0">
              <a:buNone/>
            </a:pPr>
            <a:r>
              <a:rPr lang="en-US" sz="850" b="1" spc="120" kern="0" dirty="0">
                <a:solidFill>
                  <a:srgbClr val="4A5A52"/>
                </a:solidFill>
                <a:latin typeface="Calibri" pitchFamily="34" charset="0"/>
                <a:ea typeface="Calibri" pitchFamily="34" charset="-122"/>
                <a:cs typeface="Calibri" pitchFamily="34" charset="-120"/>
              </a:rPr>
              <a:t>IMPACT →</a:t>
            </a:r>
            <a:endParaRPr lang="en-US" sz="850" dirty="0"/>
          </a:p>
        </p:txBody>
      </p:sp>
      <p:sp>
        <p:nvSpPr>
          <p:cNvPr id="12" name="Text 10"/>
          <p:cNvSpPr/>
          <p:nvPr/>
        </p:nvSpPr>
        <p:spPr>
          <a:xfrm>
            <a:off x="960120" y="4215384"/>
            <a:ext cx="4572000" cy="219456"/>
          </a:xfrm>
          <a:prstGeom prst="rect">
            <a:avLst/>
          </a:prstGeom>
          <a:noFill/>
          <a:ln/>
        </p:spPr>
        <p:txBody>
          <a:bodyPr wrap="square" lIns="0" tIns="0" rIns="0" bIns="0" rtlCol="0" anchor="ctr"/>
          <a:lstStyle/>
          <a:p>
            <a:pPr algn="ctr" indent="0" marL="0">
              <a:buNone/>
            </a:pPr>
            <a:r>
              <a:rPr lang="en-US" sz="850" b="1" spc="120" kern="0" dirty="0">
                <a:solidFill>
                  <a:srgbClr val="4A5A52"/>
                </a:solidFill>
                <a:latin typeface="Calibri" pitchFamily="34" charset="0"/>
                <a:ea typeface="Calibri" pitchFamily="34" charset="-122"/>
                <a:cs typeface="Calibri" pitchFamily="34" charset="-120"/>
              </a:rPr>
              <a:t>EFFORT →</a:t>
            </a:r>
            <a:endParaRPr lang="en-US" sz="850" dirty="0"/>
          </a:p>
        </p:txBody>
      </p:sp>
      <p:sp>
        <p:nvSpPr>
          <p:cNvPr id="13" name="Text 11"/>
          <p:cNvSpPr/>
          <p:nvPr/>
        </p:nvSpPr>
        <p:spPr>
          <a:xfrm>
            <a:off x="1069848" y="1252728"/>
            <a:ext cx="2011680" cy="256032"/>
          </a:xfrm>
          <a:prstGeom prst="roundRect">
            <a:avLst>
              <a:gd name="adj" fmla="val 28571"/>
            </a:avLst>
          </a:prstGeom>
          <a:solidFill>
            <a:srgbClr val="DCEFE3"/>
          </a:solidFill>
          <a:ln/>
        </p:spPr>
        <p:txBody>
          <a:bodyPr wrap="square" lIns="0" tIns="0" rIns="0" bIns="0" rtlCol="0" anchor="ctr"/>
          <a:lstStyle/>
          <a:p>
            <a:pPr algn="ctr" indent="0" marL="0">
              <a:buNone/>
            </a:pPr>
            <a:r>
              <a:rPr lang="en-US" sz="800" b="1" dirty="0">
                <a:solidFill>
                  <a:srgbClr val="036E3A"/>
                </a:solidFill>
                <a:latin typeface="Calibri" pitchFamily="34" charset="0"/>
                <a:ea typeface="Calibri" pitchFamily="34" charset="-122"/>
                <a:cs typeface="Calibri" pitchFamily="34" charset="-120"/>
              </a:rPr>
              <a:t>QUICK WINS: START HERE</a:t>
            </a:r>
            <a:endParaRPr lang="en-US" sz="800" dirty="0"/>
          </a:p>
        </p:txBody>
      </p:sp>
      <p:sp>
        <p:nvSpPr>
          <p:cNvPr id="14" name="Text 12"/>
          <p:cNvSpPr/>
          <p:nvPr/>
        </p:nvSpPr>
        <p:spPr>
          <a:xfrm>
            <a:off x="3423514" y="1271016"/>
            <a:ext cx="2011680" cy="219456"/>
          </a:xfrm>
          <a:prstGeom prst="rect">
            <a:avLst/>
          </a:prstGeom>
          <a:noFill/>
          <a:ln/>
        </p:spPr>
        <p:txBody>
          <a:bodyPr wrap="square" lIns="0" tIns="0" rIns="0" bIns="0" rtlCol="0" anchor="ctr"/>
          <a:lstStyle/>
          <a:p>
            <a:pPr indent="0" marL="0">
              <a:buNone/>
            </a:pPr>
            <a:r>
              <a:rPr lang="en-US" sz="800" i="1" dirty="0">
                <a:solidFill>
                  <a:srgbClr val="4A5A52"/>
                </a:solidFill>
                <a:latin typeface="Calibri" pitchFamily="34" charset="0"/>
                <a:ea typeface="Calibri" pitchFamily="34" charset="-122"/>
                <a:cs typeface="Calibri" pitchFamily="34" charset="-120"/>
              </a:rPr>
              <a:t>big bets: later cycles</a:t>
            </a:r>
            <a:endParaRPr lang="en-US" sz="800" dirty="0"/>
          </a:p>
        </p:txBody>
      </p:sp>
      <p:sp>
        <p:nvSpPr>
          <p:cNvPr id="15" name="Text 13"/>
          <p:cNvSpPr/>
          <p:nvPr/>
        </p:nvSpPr>
        <p:spPr>
          <a:xfrm>
            <a:off x="3606394" y="3831336"/>
            <a:ext cx="1828800" cy="219456"/>
          </a:xfrm>
          <a:prstGeom prst="rect">
            <a:avLst/>
          </a:prstGeom>
          <a:noFill/>
          <a:ln/>
        </p:spPr>
        <p:txBody>
          <a:bodyPr wrap="square" lIns="0" tIns="0" rIns="0" bIns="0" rtlCol="0" anchor="ctr"/>
          <a:lstStyle/>
          <a:p>
            <a:pPr indent="0" marL="0">
              <a:buNone/>
            </a:pPr>
            <a:r>
              <a:rPr lang="en-US" sz="800" i="1" dirty="0">
                <a:solidFill>
                  <a:srgbClr val="4A5A52"/>
                </a:solidFill>
                <a:latin typeface="Calibri" pitchFamily="34" charset="0"/>
                <a:ea typeface="Calibri" pitchFamily="34" charset="-122"/>
                <a:cs typeface="Calibri" pitchFamily="34" charset="-120"/>
              </a:rPr>
              <a:t>park these</a:t>
            </a:r>
            <a:endParaRPr lang="en-US" sz="800" dirty="0"/>
          </a:p>
        </p:txBody>
      </p:sp>
      <p:sp>
        <p:nvSpPr>
          <p:cNvPr id="16" name="Text 14"/>
          <p:cNvSpPr/>
          <p:nvPr/>
        </p:nvSpPr>
        <p:spPr>
          <a:xfrm>
            <a:off x="1069848" y="3831336"/>
            <a:ext cx="2011680" cy="219456"/>
          </a:xfrm>
          <a:prstGeom prst="rect">
            <a:avLst/>
          </a:prstGeom>
          <a:noFill/>
          <a:ln/>
        </p:spPr>
        <p:txBody>
          <a:bodyPr wrap="square" lIns="0" tIns="0" rIns="0" bIns="0" rtlCol="0" anchor="ctr"/>
          <a:lstStyle/>
          <a:p>
            <a:pPr indent="0" marL="0">
              <a:buNone/>
            </a:pPr>
            <a:r>
              <a:rPr lang="en-US" sz="800" i="1" dirty="0">
                <a:solidFill>
                  <a:srgbClr val="4A5A52"/>
                </a:solidFill>
                <a:latin typeface="Calibri" pitchFamily="34" charset="0"/>
                <a:ea typeface="Calibri" pitchFamily="34" charset="-122"/>
                <a:cs typeface="Calibri" pitchFamily="34" charset="-120"/>
              </a:rPr>
              <a:t>low effort, but low yield</a:t>
            </a:r>
            <a:endParaRPr lang="en-US" sz="800" dirty="0"/>
          </a:p>
        </p:txBody>
      </p:sp>
      <p:sp>
        <p:nvSpPr>
          <p:cNvPr id="17" name="Text 15"/>
          <p:cNvSpPr/>
          <p:nvPr/>
        </p:nvSpPr>
        <p:spPr>
          <a:xfrm>
            <a:off x="1567282" y="1627632"/>
            <a:ext cx="1481328" cy="310896"/>
          </a:xfrm>
          <a:prstGeom prst="roundRect">
            <a:avLst>
              <a:gd name="adj" fmla="val 26471"/>
            </a:avLst>
          </a:prstGeom>
          <a:solidFill>
            <a:srgbClr val="FFFFFF"/>
          </a:solidFill>
          <a:ln w="12700">
            <a:solidFill>
              <a:srgbClr val="036E3A"/>
            </a:solidFill>
          </a:ln>
        </p:spPr>
        <p:txBody>
          <a:bodyPr wrap="square" lIns="25400" tIns="25400" rIns="25400" bIns="25400" rtlCol="0" anchor="ctr"/>
          <a:lstStyle/>
          <a:p>
            <a:pPr algn="ctr" indent="0" marL="0">
              <a:buNone/>
            </a:pPr>
            <a:r>
              <a:rPr lang="en-US" sz="780" dirty="0">
                <a:solidFill>
                  <a:srgbClr val="1B1B1B"/>
                </a:solidFill>
                <a:latin typeface="Calibri" pitchFamily="34" charset="0"/>
                <a:ea typeface="Calibri" pitchFamily="34" charset="-122"/>
                <a:cs typeface="Calibri" pitchFamily="34" charset="-120"/>
              </a:rPr>
              <a:t>IDA pathway</a:t>
            </a:r>
            <a:endParaRPr lang="en-US" sz="780" dirty="0"/>
          </a:p>
        </p:txBody>
      </p:sp>
      <p:sp>
        <p:nvSpPr>
          <p:cNvPr id="18" name="Text 16"/>
          <p:cNvSpPr/>
          <p:nvPr/>
        </p:nvSpPr>
        <p:spPr>
          <a:xfrm>
            <a:off x="3853282" y="1627632"/>
            <a:ext cx="1481328" cy="310896"/>
          </a:xfrm>
          <a:prstGeom prst="roundRect">
            <a:avLst>
              <a:gd name="adj" fmla="val 26471"/>
            </a:avLst>
          </a:prstGeom>
          <a:solidFill>
            <a:srgbClr val="FFFFFF"/>
          </a:solidFill>
          <a:ln w="12700">
            <a:solidFill>
              <a:srgbClr val="036E3A"/>
            </a:solidFill>
          </a:ln>
        </p:spPr>
        <p:txBody>
          <a:bodyPr wrap="square" lIns="25400" tIns="25400" rIns="25400" bIns="25400" rtlCol="0" anchor="ctr"/>
          <a:lstStyle/>
          <a:p>
            <a:pPr algn="ctr" indent="0" marL="0">
              <a:buNone/>
            </a:pPr>
            <a:r>
              <a:rPr lang="en-US" sz="780" dirty="0">
                <a:solidFill>
                  <a:srgbClr val="1B1B1B"/>
                </a:solidFill>
                <a:latin typeface="Calibri" pitchFamily="34" charset="0"/>
                <a:ea typeface="Calibri" pitchFamily="34" charset="-122"/>
                <a:cs typeface="Calibri" pitchFamily="34" charset="-120"/>
              </a:rPr>
              <a:t>ePrescribing prompt</a:t>
            </a:r>
            <a:endParaRPr lang="en-US" sz="780" dirty="0"/>
          </a:p>
        </p:txBody>
      </p:sp>
      <p:sp>
        <p:nvSpPr>
          <p:cNvPr id="19" name="Text 17"/>
          <p:cNvSpPr/>
          <p:nvPr/>
        </p:nvSpPr>
        <p:spPr>
          <a:xfrm>
            <a:off x="3944722" y="3218688"/>
            <a:ext cx="1481328" cy="310896"/>
          </a:xfrm>
          <a:prstGeom prst="roundRect">
            <a:avLst>
              <a:gd name="adj" fmla="val 26471"/>
            </a:avLst>
          </a:prstGeom>
          <a:solidFill>
            <a:srgbClr val="FFFFFF"/>
          </a:solidFill>
          <a:ln w="12700">
            <a:solidFill>
              <a:srgbClr val="036E3A"/>
            </a:solidFill>
          </a:ln>
        </p:spPr>
        <p:txBody>
          <a:bodyPr wrap="square" lIns="25400" tIns="25400" rIns="25400" bIns="25400" rtlCol="0" anchor="ctr"/>
          <a:lstStyle/>
          <a:p>
            <a:pPr algn="ctr" indent="0" marL="0">
              <a:buNone/>
            </a:pPr>
            <a:r>
              <a:rPr lang="en-US" sz="780" dirty="0">
                <a:solidFill>
                  <a:srgbClr val="1B1B1B"/>
                </a:solidFill>
                <a:latin typeface="Calibri" pitchFamily="34" charset="0"/>
                <a:ea typeface="Calibri" pitchFamily="34" charset="-122"/>
                <a:cs typeface="Calibri" pitchFamily="34" charset="-120"/>
              </a:rPr>
              <a:t>One-off high-dose approval</a:t>
            </a:r>
            <a:endParaRPr lang="en-US" sz="780" dirty="0"/>
          </a:p>
        </p:txBody>
      </p:sp>
      <p:sp>
        <p:nvSpPr>
          <p:cNvPr id="20" name="Text 18"/>
          <p:cNvSpPr/>
          <p:nvPr/>
        </p:nvSpPr>
        <p:spPr>
          <a:xfrm>
            <a:off x="1622146" y="2944368"/>
            <a:ext cx="1481328" cy="310896"/>
          </a:xfrm>
          <a:prstGeom prst="roundRect">
            <a:avLst>
              <a:gd name="adj" fmla="val 26471"/>
            </a:avLst>
          </a:prstGeom>
          <a:solidFill>
            <a:srgbClr val="FFFFFF"/>
          </a:solidFill>
          <a:ln w="12700">
            <a:solidFill>
              <a:srgbClr val="036E3A"/>
            </a:solidFill>
          </a:ln>
        </p:spPr>
        <p:txBody>
          <a:bodyPr wrap="square" lIns="25400" tIns="25400" rIns="25400" bIns="25400" rtlCol="0" anchor="ctr"/>
          <a:lstStyle/>
          <a:p>
            <a:pPr algn="ctr" indent="0" marL="0">
              <a:buNone/>
            </a:pPr>
            <a:r>
              <a:rPr lang="en-US" sz="780" dirty="0">
                <a:solidFill>
                  <a:srgbClr val="1B1B1B"/>
                </a:solidFill>
                <a:latin typeface="Calibri" pitchFamily="34" charset="0"/>
                <a:ea typeface="Calibri" pitchFamily="34" charset="-122"/>
                <a:cs typeface="Calibri" pitchFamily="34" charset="-120"/>
              </a:rPr>
              <a:t>Education sessions</a:t>
            </a:r>
            <a:endParaRPr lang="en-US" sz="780" dirty="0"/>
          </a:p>
        </p:txBody>
      </p:sp>
      <p:sp>
        <p:nvSpPr>
          <p:cNvPr id="21" name="Text 19"/>
          <p:cNvSpPr/>
          <p:nvPr/>
        </p:nvSpPr>
        <p:spPr>
          <a:xfrm>
            <a:off x="1069848" y="3419856"/>
            <a:ext cx="1481328" cy="310896"/>
          </a:xfrm>
          <a:prstGeom prst="roundRect">
            <a:avLst>
              <a:gd name="adj" fmla="val 26471"/>
            </a:avLst>
          </a:prstGeom>
          <a:solidFill>
            <a:srgbClr val="FFFFFF"/>
          </a:solidFill>
          <a:ln w="12700">
            <a:solidFill>
              <a:srgbClr val="036E3A"/>
            </a:solidFill>
          </a:ln>
        </p:spPr>
        <p:txBody>
          <a:bodyPr wrap="square" lIns="25400" tIns="25400" rIns="25400" bIns="25400" rtlCol="0" anchor="ctr"/>
          <a:lstStyle/>
          <a:p>
            <a:pPr algn="ctr" indent="0" marL="0">
              <a:buNone/>
            </a:pPr>
            <a:r>
              <a:rPr lang="en-US" sz="780" dirty="0">
                <a:solidFill>
                  <a:srgbClr val="1B1B1B"/>
                </a:solidFill>
                <a:latin typeface="Calibri" pitchFamily="34" charset="0"/>
                <a:ea typeface="Calibri" pitchFamily="34" charset="-122"/>
                <a:cs typeface="Calibri" pitchFamily="34" charset="-120"/>
              </a:rPr>
              <a:t>Posters</a:t>
            </a:r>
            <a:endParaRPr lang="en-US" sz="780" dirty="0"/>
          </a:p>
        </p:txBody>
      </p:sp>
      <p:sp>
        <p:nvSpPr>
          <p:cNvPr id="22" name="Shape 20"/>
          <p:cNvSpPr/>
          <p:nvPr/>
        </p:nvSpPr>
        <p:spPr>
          <a:xfrm>
            <a:off x="5897880" y="960120"/>
            <a:ext cx="2788920" cy="3200400"/>
          </a:xfrm>
          <a:prstGeom prst="roundRect">
            <a:avLst>
              <a:gd name="adj" fmla="val 2295"/>
            </a:avLst>
          </a:prstGeom>
          <a:solidFill>
            <a:srgbClr val="F1F6F2"/>
          </a:solidFill>
          <a:ln w="12700">
            <a:solidFill>
              <a:srgbClr val="F1F6F2"/>
            </a:solidFill>
            <a:prstDash val="solid"/>
          </a:ln>
        </p:spPr>
        <p:txBody>
          <a:bodyPr/>
          <a:p/>
        </p:txBody>
      </p:sp>
      <p:sp>
        <p:nvSpPr>
          <p:cNvPr id="23" name="Text 21"/>
          <p:cNvSpPr/>
          <p:nvPr/>
        </p:nvSpPr>
        <p:spPr>
          <a:xfrm>
            <a:off x="6044184" y="1088136"/>
            <a:ext cx="2514600" cy="219456"/>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HOW TO USE IT</a:t>
            </a:r>
            <a:endParaRPr lang="en-US" sz="800" dirty="0"/>
          </a:p>
        </p:txBody>
      </p:sp>
      <p:sp>
        <p:nvSpPr>
          <p:cNvPr id="24" name="Text 22"/>
          <p:cNvSpPr/>
          <p:nvPr/>
        </p:nvSpPr>
        <p:spPr>
          <a:xfrm>
            <a:off x="6044184" y="1371600"/>
            <a:ext cx="2514600" cy="2651760"/>
          </a:xfrm>
          <a:prstGeom prst="rect">
            <a:avLst/>
          </a:prstGeom>
          <a:noFill/>
          <a:ln/>
        </p:spPr>
        <p:txBody>
          <a:bodyPr wrap="square" lIns="0" tIns="0" rIns="0" bIns="0" rtlCol="0" anchor="t"/>
          <a:lstStyle/>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Sticky notes on a whiteboard, 2 minutes per idea, with the team</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Ask of each: how much would it move the aim? Could WE deliver it this rotation?</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No scores needed: where it sits against the others is enough</a:t>
            </a:r>
            <a:endParaRPr lang="en-US" sz="900" dirty="0"/>
          </a:p>
          <a:p>
            <a:pPr marL="342900" indent="-342900">
              <a:spcAft>
                <a:spcPts val="600"/>
              </a:spcAft>
              <a:buSzPct val="100000"/>
              <a:buChar char="–"/>
            </a:pPr>
            <a:r>
              <a:rPr lang="en-US" sz="900" dirty="0">
                <a:solidFill>
                  <a:srgbClr val="1B1B1B"/>
                </a:solidFill>
                <a:latin typeface="Calibri" pitchFamily="34" charset="0"/>
                <a:ea typeface="Calibri" pitchFamily="34" charset="-122"/>
                <a:cs typeface="Calibri" pitchFamily="34" charset="-120"/>
              </a:rPr>
              <a:t>Pick ONE from the top left for cycle 1; park the rest for later cycles</a:t>
            </a:r>
            <a:endParaRPr lang="en-US" sz="900" dirty="0"/>
          </a:p>
        </p:txBody>
      </p:sp>
      <p:sp>
        <p:nvSpPr>
          <p:cNvPr id="25" name="Text 23"/>
          <p:cNvSpPr/>
          <p:nvPr/>
        </p:nvSpPr>
        <p:spPr>
          <a:xfrm>
            <a:off x="457200" y="4553712"/>
            <a:ext cx="8229600" cy="219456"/>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These 5 are from the IDA pitch. The pathway is the clear choice: high impact, and deliverable this rotation.</a:t>
            </a:r>
            <a:endParaRPr lang="en-US" sz="850" dirty="0"/>
          </a:p>
        </p:txBody>
      </p:sp>
      <p:sp>
        <p:nvSpPr>
          <p:cNvPr id="27" name="Text 24"/>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8" name="Text 25"/>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4 OF 5: PDSA, PLAN AND DO</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Test and measure improvement</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4</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Launch on the planned date, and be visible in week 1</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Keep collecting the same measures, the same way, every week</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Keep a project diary of tweaks made and what changed around you</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Do not worry about a dip; the next slide shows what counts as a signal</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Run for 6 to 8 weeks after the change</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Same counting rules as baseline, plus a few diary lines a week.</a:t>
            </a:r>
            <a:endParaRPr lang="en-US" sz="950" dirty="0"/>
          </a:p>
        </p:txBody>
      </p:sp>
      <p:sp>
        <p:nvSpPr>
          <p:cNvPr id="11" name="Shape 9"/>
          <p:cNvSpPr/>
          <p:nvPr/>
        </p:nvSpPr>
        <p:spPr>
          <a:xfrm>
            <a:off x="5504688" y="2715768"/>
            <a:ext cx="3182112" cy="1645920"/>
          </a:xfrm>
          <a:prstGeom prst="roundRect">
            <a:avLst>
              <a:gd name="adj" fmla="val 3889"/>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You have 6 to 8 post-change data points and a diary of what really happened.</a:t>
            </a:r>
            <a:endParaRPr lang="en-US" sz="950" dirty="0"/>
          </a:p>
        </p:txBody>
      </p:sp>
      <p:sp>
        <p:nvSpPr>
          <p:cNvPr id="14" name="Text 12"/>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9 · 10b to 10c · 13a</a:t>
            </a:r>
            <a:pPr indent="0" marL="0">
              <a:buNone/>
            </a:pPr>
            <a:r>
              <a:rPr lang="en-US" sz="850" i="1" dirty="0">
                <a:solidFill>
                  <a:srgbClr val="4A5A52"/>
                </a:solidFill>
                <a:latin typeface="Calibri" pitchFamily="34" charset="0"/>
                <a:ea typeface="Calibri" pitchFamily="34" charset="-122"/>
                <a:cs typeface="Calibri" pitchFamily="34" charset="-120"/>
              </a:rPr>
              <a:t>   (see the Reporting Guide for each)</a:t>
            </a:r>
            <a:endParaRPr lang="en-US" sz="800" dirty="0"/>
          </a:p>
        </p:txBody>
      </p:sp>
      <p:sp>
        <p:nvSpPr>
          <p:cNvPr id="16" name="Text 1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7" name="Text 1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4 CONTINUED: SIGNAL OR NOISE?</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How to read your run chart</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4</a:t>
            </a:r>
            <a:endParaRPr lang="en-US" sz="900" dirty="0"/>
          </a:p>
        </p:txBody>
      </p:sp>
      <p:sp>
        <p:nvSpPr>
          <p:cNvPr id="5" name="Shape 3"/>
          <p:cNvSpPr/>
          <p:nvPr/>
        </p:nvSpPr>
        <p:spPr>
          <a:xfrm>
            <a:off x="457200" y="1005840"/>
            <a:ext cx="5212080" cy="2880360"/>
          </a:xfrm>
          <a:prstGeom prst="roundRect">
            <a:avLst>
              <a:gd name="adj" fmla="val 2222"/>
            </a:avLst>
          </a:prstGeom>
          <a:solidFill>
            <a:srgbClr val="FFFFFF"/>
          </a:solidFill>
          <a:ln w="12700">
            <a:solidFill>
              <a:srgbClr val="FFFFFF"/>
            </a:solidFill>
            <a:prstDash val="solid"/>
          </a:ln>
        </p:spPr>
        <p:txBody>
          <a:bodyPr/>
          <a:p/>
        </p:txBody>
      </p:sp>
      <p:sp>
        <p:nvSpPr>
          <p:cNvPr id="6" name="Shape 4"/>
          <p:cNvSpPr/>
          <p:nvPr/>
        </p:nvSpPr>
        <p:spPr>
          <a:xfrm>
            <a:off x="594360" y="2377440"/>
            <a:ext cx="4846320" cy="14630"/>
          </a:xfrm>
          <a:prstGeom prst="rect">
            <a:avLst/>
          </a:prstGeom>
          <a:solidFill>
            <a:srgbClr val="4A5A52"/>
          </a:solidFill>
          <a:ln w="12700">
            <a:solidFill>
              <a:srgbClr val="4A5A52"/>
            </a:solidFill>
            <a:prstDash val="solid"/>
          </a:ln>
        </p:spPr>
        <p:txBody>
          <a:bodyPr/>
          <a:p/>
        </p:txBody>
      </p:sp>
      <p:sp>
        <p:nvSpPr>
          <p:cNvPr id="7" name="Text 5"/>
          <p:cNvSpPr/>
          <p:nvPr/>
        </p:nvSpPr>
        <p:spPr>
          <a:xfrm>
            <a:off x="594360" y="2176272"/>
            <a:ext cx="731520" cy="182880"/>
          </a:xfrm>
          <a:prstGeom prst="rect">
            <a:avLst/>
          </a:prstGeom>
          <a:noFill/>
          <a:ln/>
        </p:spPr>
        <p:txBody>
          <a:bodyPr wrap="square" lIns="0" tIns="0" rIns="0" bIns="0" rtlCol="0" anchor="ctr"/>
          <a:lstStyle/>
          <a:p>
            <a:pPr indent="0" marL="0">
              <a:buNone/>
            </a:pPr>
            <a:r>
              <a:rPr lang="en-US" sz="750" i="1" dirty="0">
                <a:solidFill>
                  <a:srgbClr val="4A5A52"/>
                </a:solidFill>
                <a:latin typeface="Calibri" pitchFamily="34" charset="0"/>
                <a:ea typeface="Calibri" pitchFamily="34" charset="-122"/>
                <a:cs typeface="Calibri" pitchFamily="34" charset="-120"/>
              </a:rPr>
              <a:t>median</a:t>
            </a:r>
            <a:endParaRPr lang="en-US" sz="750" dirty="0"/>
          </a:p>
        </p:txBody>
      </p:sp>
      <p:sp>
        <p:nvSpPr>
          <p:cNvPr id="8" name="Shape 6"/>
          <p:cNvSpPr/>
          <p:nvPr/>
        </p:nvSpPr>
        <p:spPr>
          <a:xfrm>
            <a:off x="3017520" y="1234440"/>
            <a:ext cx="10973" cy="2194560"/>
          </a:xfrm>
          <a:prstGeom prst="rect">
            <a:avLst/>
          </a:prstGeom>
          <a:solidFill>
            <a:srgbClr val="098040"/>
          </a:solidFill>
          <a:ln w="12700">
            <a:solidFill>
              <a:srgbClr val="098040"/>
            </a:solidFill>
            <a:prstDash val="solid"/>
          </a:ln>
        </p:spPr>
        <p:txBody>
          <a:bodyPr/>
          <a:p/>
        </p:txBody>
      </p:sp>
      <p:sp>
        <p:nvSpPr>
          <p:cNvPr id="9" name="Text 7"/>
          <p:cNvSpPr/>
          <p:nvPr/>
        </p:nvSpPr>
        <p:spPr>
          <a:xfrm>
            <a:off x="2331720" y="1060704"/>
            <a:ext cx="1554480" cy="182880"/>
          </a:xfrm>
          <a:prstGeom prst="rect">
            <a:avLst/>
          </a:prstGeom>
          <a:noFill/>
          <a:ln/>
        </p:spPr>
        <p:txBody>
          <a:bodyPr wrap="square" lIns="0" tIns="0" rIns="0" bIns="0" rtlCol="0" anchor="ctr"/>
          <a:lstStyle/>
          <a:p>
            <a:pPr algn="ctr" indent="0" marL="0">
              <a:buNone/>
            </a:pPr>
            <a:r>
              <a:rPr lang="en-US" sz="750" b="1" dirty="0">
                <a:solidFill>
                  <a:srgbClr val="098040"/>
                </a:solidFill>
                <a:latin typeface="Calibri" pitchFamily="34" charset="0"/>
                <a:ea typeface="Calibri" pitchFamily="34" charset="-122"/>
                <a:cs typeface="Calibri" pitchFamily="34" charset="-120"/>
              </a:rPr>
              <a:t>↓ change launched</a:t>
            </a:r>
            <a:endParaRPr lang="en-US" sz="750" dirty="0"/>
          </a:p>
        </p:txBody>
      </p:sp>
      <p:sp>
        <p:nvSpPr>
          <p:cNvPr id="10" name="Shape 8"/>
          <p:cNvSpPr/>
          <p:nvPr/>
        </p:nvSpPr>
        <p:spPr>
          <a:xfrm>
            <a:off x="658368" y="2560320"/>
            <a:ext cx="91440" cy="91440"/>
          </a:xfrm>
          <a:prstGeom prst="ellipse">
            <a:avLst/>
          </a:prstGeom>
          <a:solidFill>
            <a:srgbClr val="627267"/>
          </a:solidFill>
          <a:ln w="9525">
            <a:solidFill>
              <a:srgbClr val="FFFFFF"/>
            </a:solidFill>
            <a:prstDash val="solid"/>
          </a:ln>
        </p:spPr>
        <p:txBody>
          <a:bodyPr/>
          <a:p/>
        </p:txBody>
      </p:sp>
      <p:sp>
        <p:nvSpPr>
          <p:cNvPr id="11" name="Shape 9"/>
          <p:cNvSpPr/>
          <p:nvPr/>
        </p:nvSpPr>
        <p:spPr>
          <a:xfrm>
            <a:off x="1010060" y="2148840"/>
            <a:ext cx="91440" cy="91440"/>
          </a:xfrm>
          <a:prstGeom prst="ellipse">
            <a:avLst/>
          </a:prstGeom>
          <a:solidFill>
            <a:srgbClr val="627267"/>
          </a:solidFill>
          <a:ln w="9525">
            <a:solidFill>
              <a:srgbClr val="FFFFFF"/>
            </a:solidFill>
            <a:prstDash val="solid"/>
          </a:ln>
        </p:spPr>
        <p:txBody>
          <a:bodyPr/>
          <a:p/>
        </p:txBody>
      </p:sp>
      <p:sp>
        <p:nvSpPr>
          <p:cNvPr id="12" name="Shape 10"/>
          <p:cNvSpPr/>
          <p:nvPr/>
        </p:nvSpPr>
        <p:spPr>
          <a:xfrm>
            <a:off x="1361753" y="2697480"/>
            <a:ext cx="91440" cy="91440"/>
          </a:xfrm>
          <a:prstGeom prst="ellipse">
            <a:avLst/>
          </a:prstGeom>
          <a:solidFill>
            <a:srgbClr val="627267"/>
          </a:solidFill>
          <a:ln w="9525">
            <a:solidFill>
              <a:srgbClr val="FFFFFF"/>
            </a:solidFill>
            <a:prstDash val="solid"/>
          </a:ln>
        </p:spPr>
        <p:txBody>
          <a:bodyPr/>
          <a:p/>
        </p:txBody>
      </p:sp>
      <p:sp>
        <p:nvSpPr>
          <p:cNvPr id="13" name="Shape 11"/>
          <p:cNvSpPr/>
          <p:nvPr/>
        </p:nvSpPr>
        <p:spPr>
          <a:xfrm>
            <a:off x="1713445" y="3200400"/>
            <a:ext cx="91440" cy="91440"/>
          </a:xfrm>
          <a:prstGeom prst="ellipse">
            <a:avLst/>
          </a:prstGeom>
          <a:solidFill>
            <a:srgbClr val="DA291C"/>
          </a:solidFill>
          <a:ln w="9525">
            <a:solidFill>
              <a:srgbClr val="FFFFFF"/>
            </a:solidFill>
            <a:prstDash val="solid"/>
          </a:ln>
        </p:spPr>
        <p:txBody>
          <a:bodyPr/>
          <a:p/>
        </p:txBody>
      </p:sp>
      <p:sp>
        <p:nvSpPr>
          <p:cNvPr id="14" name="Shape 12"/>
          <p:cNvSpPr/>
          <p:nvPr/>
        </p:nvSpPr>
        <p:spPr>
          <a:xfrm>
            <a:off x="2065137" y="2468880"/>
            <a:ext cx="91440" cy="91440"/>
          </a:xfrm>
          <a:prstGeom prst="ellipse">
            <a:avLst/>
          </a:prstGeom>
          <a:solidFill>
            <a:srgbClr val="627267"/>
          </a:solidFill>
          <a:ln w="9525">
            <a:solidFill>
              <a:srgbClr val="FFFFFF"/>
            </a:solidFill>
            <a:prstDash val="solid"/>
          </a:ln>
        </p:spPr>
        <p:txBody>
          <a:bodyPr/>
          <a:p/>
        </p:txBody>
      </p:sp>
      <p:sp>
        <p:nvSpPr>
          <p:cNvPr id="15" name="Shape 13"/>
          <p:cNvSpPr/>
          <p:nvPr/>
        </p:nvSpPr>
        <p:spPr>
          <a:xfrm>
            <a:off x="2416830" y="2651760"/>
            <a:ext cx="91440" cy="91440"/>
          </a:xfrm>
          <a:prstGeom prst="ellipse">
            <a:avLst/>
          </a:prstGeom>
          <a:solidFill>
            <a:srgbClr val="627267"/>
          </a:solidFill>
          <a:ln w="9525">
            <a:solidFill>
              <a:srgbClr val="FFFFFF"/>
            </a:solidFill>
            <a:prstDash val="solid"/>
          </a:ln>
        </p:spPr>
        <p:txBody>
          <a:bodyPr/>
          <a:p/>
        </p:txBody>
      </p:sp>
      <p:sp>
        <p:nvSpPr>
          <p:cNvPr id="16" name="Shape 14"/>
          <p:cNvSpPr/>
          <p:nvPr/>
        </p:nvSpPr>
        <p:spPr>
          <a:xfrm>
            <a:off x="2768522" y="2217420"/>
            <a:ext cx="91440" cy="91440"/>
          </a:xfrm>
          <a:prstGeom prst="ellipse">
            <a:avLst/>
          </a:prstGeom>
          <a:solidFill>
            <a:srgbClr val="627267"/>
          </a:solidFill>
          <a:ln w="9525">
            <a:solidFill>
              <a:srgbClr val="FFFFFF"/>
            </a:solidFill>
            <a:prstDash val="solid"/>
          </a:ln>
        </p:spPr>
        <p:txBody>
          <a:bodyPr/>
          <a:p/>
        </p:txBody>
      </p:sp>
      <p:sp>
        <p:nvSpPr>
          <p:cNvPr id="17" name="Shape 15"/>
          <p:cNvSpPr/>
          <p:nvPr/>
        </p:nvSpPr>
        <p:spPr>
          <a:xfrm>
            <a:off x="3120214" y="2057400"/>
            <a:ext cx="91440" cy="91440"/>
          </a:xfrm>
          <a:prstGeom prst="ellipse">
            <a:avLst/>
          </a:prstGeom>
          <a:solidFill>
            <a:srgbClr val="036E3A"/>
          </a:solidFill>
          <a:ln w="9525">
            <a:solidFill>
              <a:srgbClr val="FFFFFF"/>
            </a:solidFill>
            <a:prstDash val="solid"/>
          </a:ln>
        </p:spPr>
        <p:txBody>
          <a:bodyPr/>
          <a:p/>
        </p:txBody>
      </p:sp>
      <p:sp>
        <p:nvSpPr>
          <p:cNvPr id="18" name="Shape 16"/>
          <p:cNvSpPr/>
          <p:nvPr/>
        </p:nvSpPr>
        <p:spPr>
          <a:xfrm>
            <a:off x="3471906" y="1920240"/>
            <a:ext cx="91440" cy="91440"/>
          </a:xfrm>
          <a:prstGeom prst="ellipse">
            <a:avLst/>
          </a:prstGeom>
          <a:solidFill>
            <a:srgbClr val="036E3A"/>
          </a:solidFill>
          <a:ln w="9525">
            <a:solidFill>
              <a:srgbClr val="FFFFFF"/>
            </a:solidFill>
            <a:prstDash val="solid"/>
          </a:ln>
        </p:spPr>
        <p:txBody>
          <a:bodyPr/>
          <a:p/>
        </p:txBody>
      </p:sp>
      <p:sp>
        <p:nvSpPr>
          <p:cNvPr id="19" name="Shape 17"/>
          <p:cNvSpPr/>
          <p:nvPr/>
        </p:nvSpPr>
        <p:spPr>
          <a:xfrm>
            <a:off x="3823599" y="2103120"/>
            <a:ext cx="91440" cy="91440"/>
          </a:xfrm>
          <a:prstGeom prst="ellipse">
            <a:avLst/>
          </a:prstGeom>
          <a:solidFill>
            <a:srgbClr val="036E3A"/>
          </a:solidFill>
          <a:ln w="9525">
            <a:solidFill>
              <a:srgbClr val="FFFFFF"/>
            </a:solidFill>
            <a:prstDash val="solid"/>
          </a:ln>
        </p:spPr>
        <p:txBody>
          <a:bodyPr/>
          <a:p/>
        </p:txBody>
      </p:sp>
      <p:sp>
        <p:nvSpPr>
          <p:cNvPr id="20" name="Shape 18"/>
          <p:cNvSpPr/>
          <p:nvPr/>
        </p:nvSpPr>
        <p:spPr>
          <a:xfrm>
            <a:off x="4175291" y="1828800"/>
            <a:ext cx="91440" cy="91440"/>
          </a:xfrm>
          <a:prstGeom prst="ellipse">
            <a:avLst/>
          </a:prstGeom>
          <a:solidFill>
            <a:srgbClr val="036E3A"/>
          </a:solidFill>
          <a:ln w="9525">
            <a:solidFill>
              <a:srgbClr val="FFFFFF"/>
            </a:solidFill>
            <a:prstDash val="solid"/>
          </a:ln>
        </p:spPr>
        <p:txBody>
          <a:bodyPr/>
          <a:p/>
        </p:txBody>
      </p:sp>
      <p:sp>
        <p:nvSpPr>
          <p:cNvPr id="21" name="Shape 19"/>
          <p:cNvSpPr/>
          <p:nvPr/>
        </p:nvSpPr>
        <p:spPr>
          <a:xfrm>
            <a:off x="4526983" y="1965960"/>
            <a:ext cx="91440" cy="91440"/>
          </a:xfrm>
          <a:prstGeom prst="ellipse">
            <a:avLst/>
          </a:prstGeom>
          <a:solidFill>
            <a:srgbClr val="036E3A"/>
          </a:solidFill>
          <a:ln w="9525">
            <a:solidFill>
              <a:srgbClr val="FFFFFF"/>
            </a:solidFill>
            <a:prstDash val="solid"/>
          </a:ln>
        </p:spPr>
        <p:txBody>
          <a:bodyPr/>
          <a:p/>
        </p:txBody>
      </p:sp>
      <p:sp>
        <p:nvSpPr>
          <p:cNvPr id="22" name="Shape 20"/>
          <p:cNvSpPr/>
          <p:nvPr/>
        </p:nvSpPr>
        <p:spPr>
          <a:xfrm>
            <a:off x="4878676" y="1737360"/>
            <a:ext cx="91440" cy="91440"/>
          </a:xfrm>
          <a:prstGeom prst="ellipse">
            <a:avLst/>
          </a:prstGeom>
          <a:solidFill>
            <a:srgbClr val="036E3A"/>
          </a:solidFill>
          <a:ln w="9525">
            <a:solidFill>
              <a:srgbClr val="FFFFFF"/>
            </a:solidFill>
            <a:prstDash val="solid"/>
          </a:ln>
        </p:spPr>
        <p:txBody>
          <a:bodyPr/>
          <a:p/>
        </p:txBody>
      </p:sp>
      <p:sp>
        <p:nvSpPr>
          <p:cNvPr id="23" name="Shape 21"/>
          <p:cNvSpPr/>
          <p:nvPr/>
        </p:nvSpPr>
        <p:spPr>
          <a:xfrm>
            <a:off x="5230368" y="1874520"/>
            <a:ext cx="91440" cy="91440"/>
          </a:xfrm>
          <a:prstGeom prst="ellipse">
            <a:avLst/>
          </a:prstGeom>
          <a:solidFill>
            <a:srgbClr val="036E3A"/>
          </a:solidFill>
          <a:ln w="9525">
            <a:solidFill>
              <a:srgbClr val="FFFFFF"/>
            </a:solidFill>
            <a:prstDash val="solid"/>
          </a:ln>
        </p:spPr>
        <p:txBody>
          <a:bodyPr/>
          <a:p/>
        </p:txBody>
      </p:sp>
      <p:sp>
        <p:nvSpPr>
          <p:cNvPr id="24" name="Text 22"/>
          <p:cNvSpPr/>
          <p:nvPr/>
        </p:nvSpPr>
        <p:spPr>
          <a:xfrm>
            <a:off x="1051560" y="3300984"/>
            <a:ext cx="2377440" cy="182880"/>
          </a:xfrm>
          <a:prstGeom prst="rect">
            <a:avLst/>
          </a:prstGeom>
          <a:noFill/>
          <a:ln/>
        </p:spPr>
        <p:txBody>
          <a:bodyPr wrap="square" lIns="0" tIns="0" rIns="0" bIns="0" rtlCol="0" anchor="ctr"/>
          <a:lstStyle/>
          <a:p>
            <a:pPr indent="0" marL="0">
              <a:buNone/>
            </a:pPr>
            <a:r>
              <a:rPr lang="en-US" sz="750" i="1" dirty="0">
                <a:solidFill>
                  <a:srgbClr val="DA291C"/>
                </a:solidFill>
                <a:latin typeface="Calibri" pitchFamily="34" charset="0"/>
                <a:ea typeface="Calibri" pitchFamily="34" charset="-122"/>
                <a:cs typeface="Calibri" pitchFamily="34" charset="-120"/>
              </a:rPr>
              <a:t>astronomical point: check the diary</a:t>
            </a:r>
            <a:endParaRPr lang="en-US" sz="750" dirty="0"/>
          </a:p>
        </p:txBody>
      </p:sp>
      <p:sp>
        <p:nvSpPr>
          <p:cNvPr id="25" name="Text 23"/>
          <p:cNvSpPr/>
          <p:nvPr/>
        </p:nvSpPr>
        <p:spPr>
          <a:xfrm>
            <a:off x="3114446" y="1554480"/>
            <a:ext cx="2377440" cy="182880"/>
          </a:xfrm>
          <a:prstGeom prst="rect">
            <a:avLst/>
          </a:prstGeom>
          <a:noFill/>
          <a:ln/>
        </p:spPr>
        <p:txBody>
          <a:bodyPr wrap="square" lIns="0" tIns="0" rIns="0" bIns="0" rtlCol="0" anchor="ctr"/>
          <a:lstStyle/>
          <a:p>
            <a:pPr indent="0" marL="0">
              <a:buNone/>
            </a:pPr>
            <a:r>
              <a:rPr lang="en-US" sz="780" b="1" dirty="0">
                <a:solidFill>
                  <a:srgbClr val="036E3A"/>
                </a:solidFill>
                <a:latin typeface="Calibri" pitchFamily="34" charset="0"/>
                <a:ea typeface="Calibri" pitchFamily="34" charset="-122"/>
                <a:cs typeface="Calibri" pitchFamily="34" charset="-120"/>
              </a:rPr>
              <a:t>SHIFT: 6+ in a row above the median</a:t>
            </a:r>
            <a:endParaRPr lang="en-US" sz="780" dirty="0"/>
          </a:p>
        </p:txBody>
      </p:sp>
      <p:sp>
        <p:nvSpPr>
          <p:cNvPr id="26" name="Text 24"/>
          <p:cNvSpPr/>
          <p:nvPr/>
        </p:nvSpPr>
        <p:spPr>
          <a:xfrm>
            <a:off x="548640" y="3602736"/>
            <a:ext cx="5029200" cy="182880"/>
          </a:xfrm>
          <a:prstGeom prst="rect">
            <a:avLst/>
          </a:prstGeom>
          <a:noFill/>
          <a:ln/>
        </p:spPr>
        <p:txBody>
          <a:bodyPr wrap="square" lIns="0" tIns="0" rIns="0" bIns="0" rtlCol="0" anchor="ctr"/>
          <a:lstStyle/>
          <a:p>
            <a:pPr algn="ctr" indent="0" marL="0">
              <a:buNone/>
            </a:pPr>
            <a:r>
              <a:rPr lang="en-US" sz="750" i="1" dirty="0">
                <a:solidFill>
                  <a:srgbClr val="4A5A52"/>
                </a:solidFill>
                <a:latin typeface="Calibri" pitchFamily="34" charset="0"/>
                <a:ea typeface="Calibri" pitchFamily="34" charset="-122"/>
                <a:cs typeface="Calibri" pitchFamily="34" charset="-120"/>
              </a:rPr>
              <a:t>(example: % of drug charts with VTE assessment completed, rising after launch)</a:t>
            </a:r>
            <a:endParaRPr lang="en-US" sz="750" dirty="0"/>
          </a:p>
        </p:txBody>
      </p:sp>
      <p:sp>
        <p:nvSpPr>
          <p:cNvPr id="27" name="Shape 25"/>
          <p:cNvSpPr/>
          <p:nvPr/>
        </p:nvSpPr>
        <p:spPr>
          <a:xfrm>
            <a:off x="5897880" y="1005840"/>
            <a:ext cx="2788920" cy="841248"/>
          </a:xfrm>
          <a:prstGeom prst="roundRect">
            <a:avLst>
              <a:gd name="adj" fmla="val 7609"/>
            </a:avLst>
          </a:prstGeom>
          <a:solidFill>
            <a:srgbClr val="F1F6F2"/>
          </a:solidFill>
          <a:ln w="12700">
            <a:solidFill>
              <a:srgbClr val="F1F6F2"/>
            </a:solidFill>
            <a:prstDash val="solid"/>
          </a:ln>
        </p:spPr>
        <p:txBody>
          <a:bodyPr/>
          <a:p/>
        </p:txBody>
      </p:sp>
      <p:sp>
        <p:nvSpPr>
          <p:cNvPr id="28" name="Text 26"/>
          <p:cNvSpPr/>
          <p:nvPr/>
        </p:nvSpPr>
        <p:spPr>
          <a:xfrm>
            <a:off x="6044184" y="1097280"/>
            <a:ext cx="2514600" cy="237744"/>
          </a:xfrm>
          <a:prstGeom prst="rect">
            <a:avLst/>
          </a:prstGeom>
          <a:noFill/>
          <a:ln/>
        </p:spPr>
        <p:txBody>
          <a:bodyPr wrap="square" lIns="0" tIns="0" rIns="0" bIns="0" rtlCol="0" anchor="ctr"/>
          <a:lstStyle/>
          <a:p>
            <a:pPr indent="0" marL="0">
              <a:buNone/>
            </a:pPr>
            <a:r>
              <a:rPr lang="en-US" sz="1050" b="1" dirty="0">
                <a:solidFill>
                  <a:srgbClr val="036E3A"/>
                </a:solidFill>
                <a:latin typeface="Calibri" pitchFamily="34" charset="0"/>
                <a:ea typeface="Calibri" pitchFamily="34" charset="-122"/>
                <a:cs typeface="Calibri" pitchFamily="34" charset="-120"/>
              </a:rPr>
              <a:t>Shift</a:t>
            </a:r>
            <a:endParaRPr lang="en-US" sz="1050" dirty="0"/>
          </a:p>
        </p:txBody>
      </p:sp>
      <p:sp>
        <p:nvSpPr>
          <p:cNvPr id="29" name="Text 27"/>
          <p:cNvSpPr/>
          <p:nvPr/>
        </p:nvSpPr>
        <p:spPr>
          <a:xfrm>
            <a:off x="6044184" y="1353312"/>
            <a:ext cx="2514600" cy="457200"/>
          </a:xfrm>
          <a:prstGeom prst="rect">
            <a:avLst/>
          </a:prstGeom>
          <a:noFill/>
          <a:ln/>
        </p:spPr>
        <p:txBody>
          <a:bodyPr wrap="square" lIns="0" tIns="0" rIns="0" bIns="0" rtlCol="0" anchor="t"/>
          <a:lstStyle/>
          <a:p>
            <a:pPr indent="0" marL="0">
              <a:buNone/>
            </a:pPr>
            <a:r>
              <a:rPr lang="en-US" sz="880" dirty="0">
                <a:solidFill>
                  <a:srgbClr val="1B1B1B"/>
                </a:solidFill>
                <a:latin typeface="Calibri" pitchFamily="34" charset="0"/>
                <a:ea typeface="Calibri" pitchFamily="34" charset="-122"/>
                <a:cs typeface="Calibri" pitchFamily="34" charset="-120"/>
              </a:rPr>
              <a:t>6 or more consecutive dots on the same side of the median show a real change.</a:t>
            </a:r>
            <a:endParaRPr lang="en-US" sz="880" dirty="0"/>
          </a:p>
        </p:txBody>
      </p:sp>
      <p:sp>
        <p:nvSpPr>
          <p:cNvPr id="30" name="Shape 28"/>
          <p:cNvSpPr/>
          <p:nvPr/>
        </p:nvSpPr>
        <p:spPr>
          <a:xfrm>
            <a:off x="5897880" y="1965960"/>
            <a:ext cx="2788920" cy="841248"/>
          </a:xfrm>
          <a:prstGeom prst="roundRect">
            <a:avLst>
              <a:gd name="adj" fmla="val 7609"/>
            </a:avLst>
          </a:prstGeom>
          <a:solidFill>
            <a:srgbClr val="F1F6F2"/>
          </a:solidFill>
          <a:ln w="12700">
            <a:solidFill>
              <a:srgbClr val="F1F6F2"/>
            </a:solidFill>
            <a:prstDash val="solid"/>
          </a:ln>
        </p:spPr>
        <p:txBody>
          <a:bodyPr/>
          <a:p/>
        </p:txBody>
      </p:sp>
      <p:sp>
        <p:nvSpPr>
          <p:cNvPr id="31" name="Text 29"/>
          <p:cNvSpPr/>
          <p:nvPr/>
        </p:nvSpPr>
        <p:spPr>
          <a:xfrm>
            <a:off x="6044184" y="2057400"/>
            <a:ext cx="2514600" cy="237744"/>
          </a:xfrm>
          <a:prstGeom prst="rect">
            <a:avLst/>
          </a:prstGeom>
          <a:noFill/>
          <a:ln/>
        </p:spPr>
        <p:txBody>
          <a:bodyPr wrap="square" lIns="0" tIns="0" rIns="0" bIns="0" rtlCol="0" anchor="ctr"/>
          <a:lstStyle/>
          <a:p>
            <a:pPr indent="0" marL="0">
              <a:buNone/>
            </a:pPr>
            <a:r>
              <a:rPr lang="en-US" sz="1050" b="1" dirty="0">
                <a:solidFill>
                  <a:srgbClr val="036E3A"/>
                </a:solidFill>
                <a:latin typeface="Calibri" pitchFamily="34" charset="0"/>
                <a:ea typeface="Calibri" pitchFamily="34" charset="-122"/>
                <a:cs typeface="Calibri" pitchFamily="34" charset="-120"/>
              </a:rPr>
              <a:t>Trend</a:t>
            </a:r>
            <a:endParaRPr lang="en-US" sz="1050" dirty="0"/>
          </a:p>
        </p:txBody>
      </p:sp>
      <p:sp>
        <p:nvSpPr>
          <p:cNvPr id="32" name="Text 30"/>
          <p:cNvSpPr/>
          <p:nvPr/>
        </p:nvSpPr>
        <p:spPr>
          <a:xfrm>
            <a:off x="6044184" y="2313432"/>
            <a:ext cx="2514600" cy="457200"/>
          </a:xfrm>
          <a:prstGeom prst="rect">
            <a:avLst/>
          </a:prstGeom>
          <a:noFill/>
          <a:ln/>
        </p:spPr>
        <p:txBody>
          <a:bodyPr wrap="square" lIns="0" tIns="0" rIns="0" bIns="0" rtlCol="0" anchor="t"/>
          <a:lstStyle/>
          <a:p>
            <a:pPr indent="0" marL="0">
              <a:buNone/>
            </a:pPr>
            <a:r>
              <a:rPr lang="en-US" sz="880" dirty="0">
                <a:solidFill>
                  <a:srgbClr val="1B1B1B"/>
                </a:solidFill>
                <a:latin typeface="Calibri" pitchFamily="34" charset="0"/>
                <a:ea typeface="Calibri" pitchFamily="34" charset="-122"/>
                <a:cs typeface="Calibri" pitchFamily="34" charset="-120"/>
              </a:rPr>
              <a:t>5 or more dots all rising or all falling show a drift in either direction.</a:t>
            </a:r>
            <a:endParaRPr lang="en-US" sz="880" dirty="0"/>
          </a:p>
        </p:txBody>
      </p:sp>
      <p:sp>
        <p:nvSpPr>
          <p:cNvPr id="33" name="Shape 31"/>
          <p:cNvSpPr/>
          <p:nvPr/>
        </p:nvSpPr>
        <p:spPr>
          <a:xfrm>
            <a:off x="5897880" y="2926080"/>
            <a:ext cx="2788920" cy="841248"/>
          </a:xfrm>
          <a:prstGeom prst="roundRect">
            <a:avLst>
              <a:gd name="adj" fmla="val 7609"/>
            </a:avLst>
          </a:prstGeom>
          <a:solidFill>
            <a:srgbClr val="F1F6F2"/>
          </a:solidFill>
          <a:ln w="12700">
            <a:solidFill>
              <a:srgbClr val="F1F6F2"/>
            </a:solidFill>
            <a:prstDash val="solid"/>
          </a:ln>
        </p:spPr>
        <p:txBody>
          <a:bodyPr/>
          <a:p/>
        </p:txBody>
      </p:sp>
      <p:sp>
        <p:nvSpPr>
          <p:cNvPr id="34" name="Text 32"/>
          <p:cNvSpPr/>
          <p:nvPr/>
        </p:nvSpPr>
        <p:spPr>
          <a:xfrm>
            <a:off x="6044184" y="3017520"/>
            <a:ext cx="2514600" cy="237744"/>
          </a:xfrm>
          <a:prstGeom prst="rect">
            <a:avLst/>
          </a:prstGeom>
          <a:noFill/>
          <a:ln/>
        </p:spPr>
        <p:txBody>
          <a:bodyPr wrap="square" lIns="0" tIns="0" rIns="0" bIns="0" rtlCol="0" anchor="ctr"/>
          <a:lstStyle/>
          <a:p>
            <a:pPr indent="0" marL="0">
              <a:buNone/>
            </a:pPr>
            <a:r>
              <a:rPr lang="en-US" sz="1050" b="1" dirty="0">
                <a:solidFill>
                  <a:srgbClr val="036E3A"/>
                </a:solidFill>
                <a:latin typeface="Calibri" pitchFamily="34" charset="0"/>
                <a:ea typeface="Calibri" pitchFamily="34" charset="-122"/>
                <a:cs typeface="Calibri" pitchFamily="34" charset="-120"/>
              </a:rPr>
              <a:t>Astronomical point</a:t>
            </a:r>
            <a:endParaRPr lang="en-US" sz="1050" dirty="0"/>
          </a:p>
        </p:txBody>
      </p:sp>
      <p:sp>
        <p:nvSpPr>
          <p:cNvPr id="35" name="Text 33"/>
          <p:cNvSpPr/>
          <p:nvPr/>
        </p:nvSpPr>
        <p:spPr>
          <a:xfrm>
            <a:off x="6044184" y="3273552"/>
            <a:ext cx="2514600" cy="457200"/>
          </a:xfrm>
          <a:prstGeom prst="rect">
            <a:avLst/>
          </a:prstGeom>
          <a:noFill/>
          <a:ln/>
        </p:spPr>
        <p:txBody>
          <a:bodyPr wrap="square" lIns="0" tIns="0" rIns="0" bIns="0" rtlCol="0" anchor="t"/>
          <a:lstStyle/>
          <a:p>
            <a:pPr indent="0" marL="0">
              <a:buNone/>
            </a:pPr>
            <a:r>
              <a:rPr lang="en-US" sz="880" dirty="0">
                <a:solidFill>
                  <a:srgbClr val="1B1B1B"/>
                </a:solidFill>
                <a:latin typeface="Calibri" pitchFamily="34" charset="0"/>
                <a:ea typeface="Calibri" pitchFamily="34" charset="-122"/>
                <a:cs typeface="Calibri" pitchFamily="34" charset="-120"/>
              </a:rPr>
              <a:t>One dot far from the rest. Check the diary for the reason, and do not change course because of it.</a:t>
            </a:r>
            <a:endParaRPr lang="en-US" sz="880" dirty="0"/>
          </a:p>
        </p:txBody>
      </p:sp>
      <p:sp>
        <p:nvSpPr>
          <p:cNvPr id="36" name="Text 34"/>
          <p:cNvSpPr/>
          <p:nvPr/>
        </p:nvSpPr>
        <p:spPr>
          <a:xfrm>
            <a:off x="457200" y="4114800"/>
            <a:ext cx="8229600" cy="548640"/>
          </a:xfrm>
          <a:prstGeom prst="roundRect">
            <a:avLst>
              <a:gd name="adj" fmla="val 11667"/>
            </a:avLst>
          </a:prstGeom>
          <a:solidFill>
            <a:srgbClr val="DCEFE3"/>
          </a:solidFill>
          <a:ln/>
        </p:spPr>
        <p:txBody>
          <a:bodyPr wrap="square" lIns="127000" tIns="127000" rIns="127000" bIns="127000" rtlCol="0" anchor="ctr"/>
          <a:lstStyle/>
          <a:p>
            <a:pPr indent="0" marL="0">
              <a:buNone/>
            </a:pPr>
            <a:r>
              <a:rPr lang="en-US" sz="950" b="1" dirty="0">
                <a:solidFill>
                  <a:srgbClr val="1B1B1B"/>
                </a:solidFill>
                <a:latin typeface="Calibri" pitchFamily="34" charset="0"/>
                <a:ea typeface="Calibri" pitchFamily="34" charset="-122"/>
                <a:cs typeface="Calibri" pitchFamily="34" charset="-120"/>
              </a:rPr>
              <a:t>Mark events on the chart, but react to very few.  </a:t>
            </a:r>
            <a:pPr indent="0" marL="0">
              <a:buNone/>
            </a:pPr>
            <a:r>
              <a:rPr lang="en-US" sz="950" dirty="0">
                <a:solidFill>
                  <a:srgbClr val="1B1B1B"/>
                </a:solidFill>
                <a:latin typeface="Calibri" pitchFamily="34" charset="0"/>
                <a:ea typeface="Calibri" pitchFamily="34" charset="-122"/>
                <a:cs typeface="Calibri" pitchFamily="34" charset="-120"/>
              </a:rPr>
              <a:t>Mark the launch, staffing changes and winter pressures on the chart, and never change course because of a single dot. Aim for 10 to 12 dots before drawing a conclusion.</a:t>
            </a:r>
            <a:endParaRPr lang="en-US" sz="950" dirty="0"/>
          </a:p>
        </p:txBody>
      </p:sp>
      <p:sp>
        <p:nvSpPr>
          <p:cNvPr id="38" name="Text 35"/>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39" name="Text 36"/>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4 CONTINUED: STUDY</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Present your data</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4</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Plot the baseline and post-change data on ONE run chart, with an arrow at the change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Add the headline: before vs after, against your aim</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Say what surprised you, what helped, what got in the way</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Present for 10 minutes at the QI or governance meeting</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Ask the room: keep, tweak or drop the change?</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One Excel run chart and 3 messages, told honestly.</a:t>
            </a:r>
            <a:endParaRPr lang="en-US" sz="950" dirty="0"/>
          </a:p>
        </p:txBody>
      </p:sp>
      <p:sp>
        <p:nvSpPr>
          <p:cNvPr id="11" name="Shape 9"/>
          <p:cNvSpPr/>
          <p:nvPr/>
        </p:nvSpPr>
        <p:spPr>
          <a:xfrm>
            <a:off x="5504688" y="2715768"/>
            <a:ext cx="3182112" cy="1645920"/>
          </a:xfrm>
          <a:prstGeom prst="roundRect">
            <a:avLst>
              <a:gd name="adj" fmla="val 3889"/>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The team has seen the chart and agreed what happens next.</a:t>
            </a:r>
            <a:endParaRPr lang="en-US" sz="950" dirty="0"/>
          </a:p>
        </p:txBody>
      </p:sp>
      <p:sp>
        <p:nvSpPr>
          <p:cNvPr id="14" name="Text 12"/>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11 · 13</a:t>
            </a:r>
            <a:pPr indent="0" marL="0">
              <a:buNone/>
            </a:pPr>
            <a:r>
              <a:rPr lang="en-US" sz="850" i="1" dirty="0">
                <a:solidFill>
                  <a:srgbClr val="4A5A52"/>
                </a:solidFill>
                <a:latin typeface="Calibri" pitchFamily="34" charset="0"/>
                <a:ea typeface="Calibri" pitchFamily="34" charset="-122"/>
                <a:cs typeface="Calibri" pitchFamily="34" charset="-120"/>
              </a:rPr>
              <a:t>   (see the Reporting Guide for each)</a:t>
            </a:r>
            <a:endParaRPr lang="en-US" sz="800" dirty="0"/>
          </a:p>
        </p:txBody>
      </p:sp>
      <p:sp>
        <p:nvSpPr>
          <p:cNvPr id="16" name="Text 1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7" name="Text 1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4 CONTINUED: ACT, THEN ROUND AGAIN</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Repeat the cycle</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4</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Ask: what would we change after cycle 1?</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Adjust the intervention, or try the next driver</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Go round again from Step 3; the planning is already done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Rotating on? Hand over the data plan, diary and run chart</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Working? Step 5 makes it last and spreads it</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Cycle 2 is smaller than cycle 1, because you are refining the change. One page is enough to pass it on.</a:t>
            </a:r>
            <a:endParaRPr lang="en-US" sz="950" dirty="0"/>
          </a:p>
        </p:txBody>
      </p:sp>
      <p:sp>
        <p:nvSpPr>
          <p:cNvPr id="11" name="Shape 9"/>
          <p:cNvSpPr/>
          <p:nvPr/>
        </p:nvSpPr>
        <p:spPr>
          <a:xfrm>
            <a:off x="5504688" y="2715768"/>
            <a:ext cx="3182112" cy="1645920"/>
          </a:xfrm>
          <a:prstGeom prst="roundRect">
            <a:avLst>
              <a:gd name="adj" fmla="val 3889"/>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The next cycle has an owner and a start date, even if the owner is not you.</a:t>
            </a:r>
            <a:endParaRPr lang="en-US" sz="950" dirty="0"/>
          </a:p>
        </p:txBody>
      </p:sp>
      <p:sp>
        <p:nvSpPr>
          <p:cNvPr id="14" name="Text 12"/>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13</a:t>
            </a:r>
            <a:pPr indent="0" marL="0">
              <a:buNone/>
            </a:pPr>
            <a:r>
              <a:rPr lang="en-US" sz="850" i="1" dirty="0">
                <a:solidFill>
                  <a:srgbClr val="4A5A52"/>
                </a:solidFill>
                <a:latin typeface="Calibri" pitchFamily="34" charset="0"/>
                <a:ea typeface="Calibri" pitchFamily="34" charset="-122"/>
                <a:cs typeface="Calibri" pitchFamily="34" charset="-120"/>
              </a:rPr>
              <a:t>   (how the change evolved, cycle by cycle)</a:t>
            </a:r>
            <a:endParaRPr lang="en-US" sz="800" dirty="0"/>
          </a:p>
        </p:txBody>
      </p:sp>
      <p:sp>
        <p:nvSpPr>
          <p:cNvPr id="16" name="Text 1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7" name="Text 1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5 OF 5: IMPLEMENT AND SPREAD</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Sustain, spread and share</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5</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Build the change into everyday work, such as the proforma, the checklist or the induction pack</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Name an owner for after you rotate, and a date to re-check the run chart</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Hand over the next cycle: data plan, diary and run chart, to a named person</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Write it up to SQUIRE (next slide), with a 300-word abstract if it goes to the SAM conference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If you choose, share it on the SAM Improvement Exchange for the next unit</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Fill in the Project Log’s Share and Replicate tab: one page, mostly filled in for you</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One owner, one re-check date and one page to pass it on. Sustaining a change depends on a named person and a date.</a:t>
            </a:r>
            <a:endParaRPr lang="en-US" sz="950" dirty="0"/>
          </a:p>
        </p:txBody>
      </p:sp>
      <p:sp>
        <p:nvSpPr>
          <p:cNvPr id="11" name="Shape 9"/>
          <p:cNvSpPr/>
          <p:nvPr/>
        </p:nvSpPr>
        <p:spPr>
          <a:xfrm>
            <a:off x="5504688" y="2715768"/>
            <a:ext cx="3182112" cy="1645920"/>
          </a:xfrm>
          <a:prstGeom prst="roundRect">
            <a:avLst>
              <a:gd name="adj" fmla="val 3889"/>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The change has an owner and a re-check date, the write-up is done, and it has been shared.</a:t>
            </a:r>
            <a:endParaRPr lang="en-US" sz="950" dirty="0"/>
          </a:p>
        </p:txBody>
      </p:sp>
      <p:sp>
        <p:nvSpPr>
          <p:cNvPr id="14" name="Text 12"/>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14 to 17</a:t>
            </a:r>
            <a:pPr indent="0" marL="0">
              <a:buNone/>
            </a:pPr>
            <a:r>
              <a:rPr lang="en-US" sz="850" i="1" dirty="0">
                <a:solidFill>
                  <a:srgbClr val="4A5A52"/>
                </a:solidFill>
                <a:latin typeface="Calibri" pitchFamily="34" charset="0"/>
                <a:ea typeface="Calibri" pitchFamily="34" charset="-122"/>
                <a:cs typeface="Calibri" pitchFamily="34" charset="-120"/>
              </a:rPr>
              <a:t>   (then 1 and 2, written last)</a:t>
            </a:r>
            <a:endParaRPr lang="en-US" sz="800" dirty="0"/>
          </a:p>
        </p:txBody>
      </p:sp>
      <p:sp>
        <p:nvSpPr>
          <p:cNvPr id="16" name="Text 1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7" name="Text 1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STEP 5 CONTINUED: WRITE IT UP</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The SQUIRE write-up</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STEP 5</a:t>
            </a:r>
            <a:endParaRPr lang="en-US" sz="900" dirty="0"/>
          </a:p>
        </p:txBody>
      </p:sp>
      <p:sp>
        <p:nvSpPr>
          <p:cNvPr id="5" name="Shape 3"/>
          <p:cNvSpPr/>
          <p:nvPr/>
        </p:nvSpPr>
        <p:spPr>
          <a:xfrm>
            <a:off x="457200" y="932688"/>
            <a:ext cx="4892040" cy="3429000"/>
          </a:xfrm>
          <a:prstGeom prst="roundRect">
            <a:avLst>
              <a:gd name="adj" fmla="val 1867"/>
            </a:avLst>
          </a:prstGeom>
          <a:solidFill>
            <a:srgbClr val="F1F6F2"/>
          </a:solidFill>
          <a:ln w="12700">
            <a:solidFill>
              <a:srgbClr val="F1F6F2"/>
            </a:solidFill>
            <a:prstDash val="solid"/>
          </a:ln>
        </p:spPr>
        <p:txBody>
          <a:bodyPr/>
          <a:p/>
        </p:txBody>
      </p:sp>
      <p:sp>
        <p:nvSpPr>
          <p:cNvPr id="6" name="Text 4"/>
          <p:cNvSpPr/>
          <p:nvPr/>
        </p:nvSpPr>
        <p:spPr>
          <a:xfrm>
            <a:off x="603504" y="1060704"/>
            <a:ext cx="448056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 to do</a:t>
            </a:r>
            <a:endParaRPr lang="en-US" sz="1100" dirty="0"/>
          </a:p>
        </p:txBody>
      </p:sp>
      <p:sp>
        <p:nvSpPr>
          <p:cNvPr id="7" name="Text 5"/>
          <p:cNvSpPr/>
          <p:nvPr/>
        </p:nvSpPr>
        <p:spPr>
          <a:xfrm>
            <a:off x="603504" y="1389888"/>
            <a:ext cx="4572000" cy="2834640"/>
          </a:xfrm>
          <a:prstGeom prst="rect">
            <a:avLst/>
          </a:prstGeom>
          <a:noFill/>
          <a:ln/>
        </p:spPr>
        <p:txBody>
          <a:bodyPr wrap="square" lIns="0" tIns="0" rIns="0" bIns="0" rtlCol="0" anchor="t"/>
          <a:lstStyle/>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Start with the Reporting Guide, which says “what’s enough” for each of the 18 items</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Want fill-in slides? The Presentation Template is optional, so use only the slides you need</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Write the title and abstract last</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Run the 18-item self-check on the final slide</a:t>
            </a:r>
            <a:endParaRPr lang="en-US" sz="950" dirty="0"/>
          </a:p>
          <a:p>
            <a:pPr marL="342900" indent="-342900">
              <a:spcAft>
                <a:spcPts val="500"/>
              </a:spcAft>
              <a:buSzPct val="100000"/>
              <a:buChar char="–"/>
            </a:pPr>
            <a:r>
              <a:rPr lang="en-US" sz="950" dirty="0">
                <a:solidFill>
                  <a:srgbClr val="1B1B1B"/>
                </a:solidFill>
                <a:latin typeface="Calibri" pitchFamily="34" charset="0"/>
                <a:ea typeface="Calibri" pitchFamily="34" charset="-122"/>
                <a:cs typeface="Calibri" pitchFamily="34" charset="-120"/>
              </a:rPr>
              <a:t>Share it somewhere, such as a local QI day, a regional meeting, a poster or the Exchange</a:t>
            </a:r>
            <a:endParaRPr lang="en-US" sz="950" dirty="0"/>
          </a:p>
        </p:txBody>
      </p:sp>
      <p:sp>
        <p:nvSpPr>
          <p:cNvPr id="8" name="Shape 6"/>
          <p:cNvSpPr/>
          <p:nvPr/>
        </p:nvSpPr>
        <p:spPr>
          <a:xfrm>
            <a:off x="5504688" y="932688"/>
            <a:ext cx="3182112" cy="1645920"/>
          </a:xfrm>
          <a:prstGeom prst="roundRect">
            <a:avLst>
              <a:gd name="adj" fmla="val 3889"/>
            </a:avLst>
          </a:prstGeom>
          <a:solidFill>
            <a:srgbClr val="DCEFE3"/>
          </a:solidFill>
          <a:ln w="12700">
            <a:solidFill>
              <a:srgbClr val="DCEFE3"/>
            </a:solidFill>
            <a:prstDash val="solid"/>
          </a:ln>
        </p:spPr>
        <p:txBody>
          <a:bodyPr/>
          <a:p/>
        </p:txBody>
      </p:sp>
      <p:sp>
        <p:nvSpPr>
          <p:cNvPr id="9" name="Text 7"/>
          <p:cNvSpPr/>
          <p:nvPr/>
        </p:nvSpPr>
        <p:spPr>
          <a:xfrm>
            <a:off x="5650992" y="106070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What’s enough</a:t>
            </a:r>
            <a:endParaRPr lang="en-US" sz="1100" dirty="0"/>
          </a:p>
        </p:txBody>
      </p:sp>
      <p:sp>
        <p:nvSpPr>
          <p:cNvPr id="10" name="Text 8"/>
          <p:cNvSpPr/>
          <p:nvPr/>
        </p:nvSpPr>
        <p:spPr>
          <a:xfrm>
            <a:off x="5650992" y="137160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A few honest sentences per item. SQUIRE itself says to skip what does not apply, and say why.</a:t>
            </a:r>
            <a:endParaRPr lang="en-US" sz="950" dirty="0"/>
          </a:p>
        </p:txBody>
      </p:sp>
      <p:sp>
        <p:nvSpPr>
          <p:cNvPr id="11" name="Shape 9"/>
          <p:cNvSpPr/>
          <p:nvPr/>
        </p:nvSpPr>
        <p:spPr>
          <a:xfrm>
            <a:off x="5504688" y="2715768"/>
            <a:ext cx="3182112" cy="1645920"/>
          </a:xfrm>
          <a:prstGeom prst="roundRect">
            <a:avLst>
              <a:gd name="adj" fmla="val 3889"/>
            </a:avLst>
          </a:prstGeom>
          <a:solidFill>
            <a:srgbClr val="F1F6F2"/>
          </a:solidFill>
          <a:ln w="12700">
            <a:solidFill>
              <a:srgbClr val="F1F6F2"/>
            </a:solidFill>
            <a:prstDash val="solid"/>
          </a:ln>
        </p:spPr>
        <p:txBody>
          <a:bodyPr/>
          <a:p/>
        </p:txBody>
      </p:sp>
      <p:sp>
        <p:nvSpPr>
          <p:cNvPr id="12" name="Text 10"/>
          <p:cNvSpPr/>
          <p:nvPr/>
        </p:nvSpPr>
        <p:spPr>
          <a:xfrm>
            <a:off x="5650992" y="2843784"/>
            <a:ext cx="2889504"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You’re done when…</a:t>
            </a:r>
            <a:endParaRPr lang="en-US" sz="1100" dirty="0"/>
          </a:p>
        </p:txBody>
      </p:sp>
      <p:sp>
        <p:nvSpPr>
          <p:cNvPr id="13" name="Text 11"/>
          <p:cNvSpPr/>
          <p:nvPr/>
        </p:nvSpPr>
        <p:spPr>
          <a:xfrm>
            <a:off x="5650992" y="3154680"/>
            <a:ext cx="2889504" cy="1115568"/>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All 18 items ticked (or justified), and the write-up shared.</a:t>
            </a:r>
            <a:endParaRPr lang="en-US" sz="950" dirty="0"/>
          </a:p>
        </p:txBody>
      </p:sp>
      <p:sp>
        <p:nvSpPr>
          <p:cNvPr id="14" name="Text 12"/>
          <p:cNvSpPr/>
          <p:nvPr/>
        </p:nvSpPr>
        <p:spPr>
          <a:xfrm>
            <a:off x="457200" y="4526280"/>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FEEDS SQUIRE ITEMS</a:t>
            </a:r>
            <a:pPr indent="0" marL="0">
              <a:buNone/>
            </a:pPr>
            <a:r>
              <a:rPr lang="en-US" sz="950" b="1" dirty="0">
                <a:solidFill>
                  <a:srgbClr val="036E3A"/>
                </a:solidFill>
                <a:latin typeface="Calibri" pitchFamily="34" charset="0"/>
                <a:ea typeface="Calibri" pitchFamily="34" charset="-122"/>
                <a:cs typeface="Calibri" pitchFamily="34" charset="-120"/>
              </a:rPr>
              <a:t>   1 to 18</a:t>
            </a:r>
            <a:pPr indent="0" marL="0">
              <a:buNone/>
            </a:pPr>
            <a:r>
              <a:rPr lang="en-US" sz="850" i="1" dirty="0">
                <a:solidFill>
                  <a:srgbClr val="4A5A52"/>
                </a:solidFill>
                <a:latin typeface="Calibri" pitchFamily="34" charset="0"/>
                <a:ea typeface="Calibri" pitchFamily="34" charset="-122"/>
                <a:cs typeface="Calibri" pitchFamily="34" charset="-120"/>
              </a:rPr>
              <a:t>   (all covered in the Reporting Guide)</a:t>
            </a:r>
            <a:endParaRPr lang="en-US" sz="800" dirty="0"/>
          </a:p>
        </p:txBody>
      </p:sp>
      <p:sp>
        <p:nvSpPr>
          <p:cNvPr id="16" name="Text 1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17" name="Text 1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OPTIONAL EXTRA: FOR WHEN YOU PRESENT YOUR WORK (STEPS 4 AND 5)</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Bringing a presentation to life</a:t>
            </a:r>
            <a:endParaRPr lang="en-US" sz="2200" dirty="0"/>
          </a:p>
        </p:txBody>
      </p:sp>
      <p:sp>
        <p:nvSpPr>
          <p:cNvPr id="4" name="Text 2"/>
          <p:cNvSpPr/>
          <p:nvPr/>
        </p:nvSpPr>
        <p:spPr>
          <a:xfrm>
            <a:off x="7757770" y="292608"/>
            <a:ext cx="92903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OPTIONAL</a:t>
            </a:r>
            <a:endParaRPr lang="en-US" sz="900" dirty="0"/>
          </a:p>
        </p:txBody>
      </p:sp>
      <p:sp>
        <p:nvSpPr>
          <p:cNvPr id="5" name="Text 3"/>
          <p:cNvSpPr/>
          <p:nvPr/>
        </p:nvSpPr>
        <p:spPr>
          <a:xfrm>
            <a:off x="457200" y="868680"/>
            <a:ext cx="8229600" cy="274320"/>
          </a:xfrm>
          <a:prstGeom prst="rect">
            <a:avLst/>
          </a:prstGeom>
          <a:noFill/>
          <a:ln/>
        </p:spPr>
        <p:txBody>
          <a:bodyPr wrap="square" lIns="0" tIns="0" rIns="0" bIns="0" rtlCol="0" anchor="ctr"/>
          <a:lstStyle/>
          <a:p>
            <a:pPr indent="0" marL="0">
              <a:buNone/>
            </a:pPr>
            <a:r>
              <a:rPr lang="en-US" sz="1000" dirty="0">
                <a:solidFill>
                  <a:srgbClr val="1B1B1B"/>
                </a:solidFill>
                <a:latin typeface="Calibri" pitchFamily="34" charset="0"/>
                <a:ea typeface="Calibri" pitchFamily="34" charset="-122"/>
                <a:cs typeface="Calibri" pitchFamily="34" charset="-120"/>
              </a:rPr>
              <a:t>The pitch itself stays at 5 plain sentences. When you present the finished work, 3 storytelling techniques make a talk more engaging:</a:t>
            </a:r>
            <a:endParaRPr lang="en-US" sz="1000" dirty="0"/>
          </a:p>
        </p:txBody>
      </p:sp>
      <p:sp>
        <p:nvSpPr>
          <p:cNvPr id="6" name="Shape 4"/>
          <p:cNvSpPr/>
          <p:nvPr/>
        </p:nvSpPr>
        <p:spPr>
          <a:xfrm>
            <a:off x="457200" y="1280160"/>
            <a:ext cx="2624328" cy="2606040"/>
          </a:xfrm>
          <a:prstGeom prst="roundRect">
            <a:avLst>
              <a:gd name="adj" fmla="val 2456"/>
            </a:avLst>
          </a:prstGeom>
          <a:solidFill>
            <a:srgbClr val="F1F6F2"/>
          </a:solidFill>
          <a:ln w="12700">
            <a:solidFill>
              <a:srgbClr val="F1F6F2"/>
            </a:solidFill>
            <a:prstDash val="solid"/>
          </a:ln>
        </p:spPr>
        <p:txBody>
          <a:bodyPr/>
          <a:p/>
        </p:txBody>
      </p:sp>
      <p:sp>
        <p:nvSpPr>
          <p:cNvPr id="7" name="Text 5"/>
          <p:cNvSpPr/>
          <p:nvPr/>
        </p:nvSpPr>
        <p:spPr>
          <a:xfrm>
            <a:off x="603504" y="1408176"/>
            <a:ext cx="2331720" cy="5029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The opening: your reason for being</a:t>
            </a:r>
            <a:endParaRPr lang="en-US" sz="1100" dirty="0"/>
          </a:p>
        </p:txBody>
      </p:sp>
      <p:sp>
        <p:nvSpPr>
          <p:cNvPr id="8" name="Text 6"/>
          <p:cNvSpPr/>
          <p:nvPr/>
        </p:nvSpPr>
        <p:spPr>
          <a:xfrm>
            <a:off x="603504" y="1975104"/>
            <a:ext cx="2331720" cy="868680"/>
          </a:xfrm>
          <a:prstGeom prst="rect">
            <a:avLst/>
          </a:prstGeom>
          <a:noFill/>
          <a:ln/>
        </p:spPr>
        <p:txBody>
          <a:bodyPr wrap="square" lIns="0" tIns="0" rIns="0" bIns="0" rtlCol="0" anchor="ctr"/>
          <a:lstStyle/>
          <a:p>
            <a:pPr indent="0" marL="0">
              <a:buNone/>
            </a:pPr>
            <a:r>
              <a:rPr lang="en-US" sz="930" dirty="0">
                <a:solidFill>
                  <a:srgbClr val="1B1B1B"/>
                </a:solidFill>
                <a:latin typeface="Calibri" pitchFamily="34" charset="0"/>
                <a:ea typeface="Calibri" pitchFamily="34" charset="-122"/>
                <a:cs typeface="Calibri" pitchFamily="34" charset="-120"/>
              </a:rPr>
              <a:t>One or two sentences on the moment this problem started to matter to you: your ‘aha’ moment.</a:t>
            </a:r>
            <a:endParaRPr lang="en-US" sz="930" dirty="0"/>
          </a:p>
        </p:txBody>
      </p:sp>
      <p:sp>
        <p:nvSpPr>
          <p:cNvPr id="9" name="Text 7"/>
          <p:cNvSpPr/>
          <p:nvPr/>
        </p:nvSpPr>
        <p:spPr>
          <a:xfrm>
            <a:off x="603504" y="2926080"/>
            <a:ext cx="2331720" cy="841248"/>
          </a:xfrm>
          <a:prstGeom prst="rect">
            <a:avLst/>
          </a:prstGeom>
          <a:noFill/>
          <a:ln/>
        </p:spPr>
        <p:txBody>
          <a:bodyPr wrap="square" lIns="0" tIns="0" rIns="0" bIns="0" rtlCol="0" anchor="ctr"/>
          <a:lstStyle/>
          <a:p>
            <a:pPr indent="0" marL="0">
              <a:buNone/>
            </a:pPr>
            <a:r>
              <a:rPr lang="en-US" sz="860" i="1" dirty="0">
                <a:solidFill>
                  <a:srgbClr val="4A5A52"/>
                </a:solidFill>
                <a:latin typeface="Calibri" pitchFamily="34" charset="0"/>
                <a:ea typeface="Calibri" pitchFamily="34" charset="-122"/>
                <a:cs typeface="Calibri" pitchFamily="34" charset="-120"/>
              </a:rPr>
              <a:t>“The third time I watched a patient reattend for an infusion they didn’t need, I started counting.”</a:t>
            </a:r>
            <a:endParaRPr lang="en-US" sz="860" dirty="0"/>
          </a:p>
        </p:txBody>
      </p:sp>
      <p:sp>
        <p:nvSpPr>
          <p:cNvPr id="10" name="Shape 8"/>
          <p:cNvSpPr/>
          <p:nvPr/>
        </p:nvSpPr>
        <p:spPr>
          <a:xfrm>
            <a:off x="3259836" y="1280160"/>
            <a:ext cx="2624328" cy="2606040"/>
          </a:xfrm>
          <a:prstGeom prst="roundRect">
            <a:avLst>
              <a:gd name="adj" fmla="val 2456"/>
            </a:avLst>
          </a:prstGeom>
          <a:solidFill>
            <a:srgbClr val="F1F6F2"/>
          </a:solidFill>
          <a:ln w="12700">
            <a:solidFill>
              <a:srgbClr val="F1F6F2"/>
            </a:solidFill>
            <a:prstDash val="solid"/>
          </a:ln>
        </p:spPr>
        <p:txBody>
          <a:bodyPr/>
          <a:p/>
        </p:txBody>
      </p:sp>
      <p:sp>
        <p:nvSpPr>
          <p:cNvPr id="11" name="Text 9"/>
          <p:cNvSpPr/>
          <p:nvPr/>
        </p:nvSpPr>
        <p:spPr>
          <a:xfrm>
            <a:off x="3406140" y="1408176"/>
            <a:ext cx="2331720" cy="5029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The callback</a:t>
            </a:r>
            <a:endParaRPr lang="en-US" sz="1100" dirty="0"/>
          </a:p>
        </p:txBody>
      </p:sp>
      <p:sp>
        <p:nvSpPr>
          <p:cNvPr id="12" name="Text 10"/>
          <p:cNvSpPr/>
          <p:nvPr/>
        </p:nvSpPr>
        <p:spPr>
          <a:xfrm>
            <a:off x="3406140" y="1975104"/>
            <a:ext cx="2331720" cy="868680"/>
          </a:xfrm>
          <a:prstGeom prst="rect">
            <a:avLst/>
          </a:prstGeom>
          <a:noFill/>
          <a:ln/>
        </p:spPr>
        <p:txBody>
          <a:bodyPr wrap="square" lIns="0" tIns="0" rIns="0" bIns="0" rtlCol="0" anchor="ctr"/>
          <a:lstStyle/>
          <a:p>
            <a:pPr indent="0" marL="0">
              <a:buNone/>
            </a:pPr>
            <a:r>
              <a:rPr lang="en-US" sz="930" dirty="0">
                <a:solidFill>
                  <a:srgbClr val="1B1B1B"/>
                </a:solidFill>
                <a:latin typeface="Calibri" pitchFamily="34" charset="0"/>
                <a:ea typeface="Calibri" pitchFamily="34" charset="-122"/>
                <a:cs typeface="Calibri" pitchFamily="34" charset="-120"/>
              </a:rPr>
              <a:t>Later in the talk, return to that opening with a short anecdote that confirms it.</a:t>
            </a:r>
            <a:endParaRPr lang="en-US" sz="930" dirty="0"/>
          </a:p>
        </p:txBody>
      </p:sp>
      <p:sp>
        <p:nvSpPr>
          <p:cNvPr id="13" name="Text 11"/>
          <p:cNvSpPr/>
          <p:nvPr/>
        </p:nvSpPr>
        <p:spPr>
          <a:xfrm>
            <a:off x="3406140" y="2926080"/>
            <a:ext cx="2331720" cy="841248"/>
          </a:xfrm>
          <a:prstGeom prst="rect">
            <a:avLst/>
          </a:prstGeom>
          <a:noFill/>
          <a:ln/>
        </p:spPr>
        <p:txBody>
          <a:bodyPr wrap="square" lIns="0" tIns="0" rIns="0" bIns="0" rtlCol="0" anchor="ctr"/>
          <a:lstStyle/>
          <a:p>
            <a:pPr indent="0" marL="0">
              <a:buNone/>
            </a:pPr>
            <a:r>
              <a:rPr lang="en-US" sz="860" i="1" dirty="0">
                <a:solidFill>
                  <a:srgbClr val="4A5A52"/>
                </a:solidFill>
                <a:latin typeface="Calibri" pitchFamily="34" charset="0"/>
                <a:ea typeface="Calibri" pitchFamily="34" charset="-122"/>
                <a:cs typeface="Calibri" pitchFamily="34" charset="-120"/>
              </a:rPr>
              <a:t>“Remember that third patient? She’s why the pathway carries a reattendance measure.”</a:t>
            </a:r>
            <a:endParaRPr lang="en-US" sz="860" dirty="0"/>
          </a:p>
        </p:txBody>
      </p:sp>
      <p:sp>
        <p:nvSpPr>
          <p:cNvPr id="14" name="Shape 12"/>
          <p:cNvSpPr/>
          <p:nvPr/>
        </p:nvSpPr>
        <p:spPr>
          <a:xfrm>
            <a:off x="6062472" y="1280160"/>
            <a:ext cx="2624328" cy="2606040"/>
          </a:xfrm>
          <a:prstGeom prst="roundRect">
            <a:avLst>
              <a:gd name="adj" fmla="val 2456"/>
            </a:avLst>
          </a:prstGeom>
          <a:solidFill>
            <a:srgbClr val="F1F6F2"/>
          </a:solidFill>
          <a:ln w="12700">
            <a:solidFill>
              <a:srgbClr val="F1F6F2"/>
            </a:solidFill>
            <a:prstDash val="solid"/>
          </a:ln>
        </p:spPr>
        <p:txBody>
          <a:bodyPr/>
          <a:p/>
        </p:txBody>
      </p:sp>
      <p:sp>
        <p:nvSpPr>
          <p:cNvPr id="15" name="Text 13"/>
          <p:cNvSpPr/>
          <p:nvPr/>
        </p:nvSpPr>
        <p:spPr>
          <a:xfrm>
            <a:off x="6208776" y="1408176"/>
            <a:ext cx="2331720" cy="5029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The ‘all is lost’ moment</a:t>
            </a:r>
            <a:endParaRPr lang="en-US" sz="1100" dirty="0"/>
          </a:p>
        </p:txBody>
      </p:sp>
      <p:sp>
        <p:nvSpPr>
          <p:cNvPr id="16" name="Text 14"/>
          <p:cNvSpPr/>
          <p:nvPr/>
        </p:nvSpPr>
        <p:spPr>
          <a:xfrm>
            <a:off x="6208776" y="1975104"/>
            <a:ext cx="2331720" cy="868680"/>
          </a:xfrm>
          <a:prstGeom prst="rect">
            <a:avLst/>
          </a:prstGeom>
          <a:noFill/>
          <a:ln/>
        </p:spPr>
        <p:txBody>
          <a:bodyPr wrap="square" lIns="0" tIns="0" rIns="0" bIns="0" rtlCol="0" anchor="ctr"/>
          <a:lstStyle/>
          <a:p>
            <a:pPr indent="0" marL="0">
              <a:buNone/>
            </a:pPr>
            <a:r>
              <a:rPr lang="en-US" sz="930" dirty="0">
                <a:solidFill>
                  <a:srgbClr val="1B1B1B"/>
                </a:solidFill>
                <a:latin typeface="Calibri" pitchFamily="34" charset="0"/>
                <a:ea typeface="Calibri" pitchFamily="34" charset="-122"/>
                <a:cs typeface="Calibri" pitchFamily="34" charset="-120"/>
              </a:rPr>
              <a:t>Name the problem that nearly stopped the project, or still threatens it, then say how you’ll overcome it.</a:t>
            </a:r>
            <a:endParaRPr lang="en-US" sz="930" dirty="0"/>
          </a:p>
        </p:txBody>
      </p:sp>
      <p:sp>
        <p:nvSpPr>
          <p:cNvPr id="17" name="Text 15"/>
          <p:cNvSpPr/>
          <p:nvPr/>
        </p:nvSpPr>
        <p:spPr>
          <a:xfrm>
            <a:off x="6208776" y="2926080"/>
            <a:ext cx="2331720" cy="841248"/>
          </a:xfrm>
          <a:prstGeom prst="rect">
            <a:avLst/>
          </a:prstGeom>
          <a:noFill/>
          <a:ln/>
        </p:spPr>
        <p:txBody>
          <a:bodyPr wrap="square" lIns="0" tIns="0" rIns="0" bIns="0" rtlCol="0" anchor="ctr"/>
          <a:lstStyle/>
          <a:p>
            <a:pPr indent="0" marL="0">
              <a:buNone/>
            </a:pPr>
            <a:r>
              <a:rPr lang="en-US" sz="860" i="1" dirty="0">
                <a:solidFill>
                  <a:srgbClr val="4A5A52"/>
                </a:solidFill>
                <a:latin typeface="Calibri" pitchFamily="34" charset="0"/>
                <a:ea typeface="Calibri" pitchFamily="34" charset="-122"/>
                <a:cs typeface="Calibri" pitchFamily="34" charset="-120"/>
              </a:rPr>
              <a:t>“Pharmacy sign-off stalled for a month, so we took it to the joint medicines committee.”</a:t>
            </a:r>
            <a:endParaRPr lang="en-US" sz="860" dirty="0"/>
          </a:p>
        </p:txBody>
      </p:sp>
      <p:sp>
        <p:nvSpPr>
          <p:cNvPr id="18" name="Text 16"/>
          <p:cNvSpPr/>
          <p:nvPr/>
        </p:nvSpPr>
        <p:spPr>
          <a:xfrm>
            <a:off x="457200" y="4069080"/>
            <a:ext cx="8229600" cy="502920"/>
          </a:xfrm>
          <a:prstGeom prst="roundRect">
            <a:avLst>
              <a:gd name="adj" fmla="val 12727"/>
            </a:avLst>
          </a:prstGeom>
          <a:solidFill>
            <a:srgbClr val="DCEFE3"/>
          </a:solidFill>
          <a:ln/>
        </p:spPr>
        <p:txBody>
          <a:bodyPr wrap="square" lIns="127000" tIns="127000" rIns="127000" bIns="12700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Save these for Steps 4 and 5.  </a:t>
            </a:r>
            <a:pPr indent="0" marL="0">
              <a:buNone/>
            </a:pPr>
            <a:r>
              <a:rPr lang="en-US" sz="1000" dirty="0">
                <a:solidFill>
                  <a:srgbClr val="1B1B1B"/>
                </a:solidFill>
                <a:latin typeface="Calibri" pitchFamily="34" charset="0"/>
                <a:ea typeface="Calibri" pitchFamily="34" charset="-122"/>
                <a:cs typeface="Calibri" pitchFamily="34" charset="-120"/>
              </a:rPr>
              <a:t>The room still decides on “What is it?” and “How does it work?”. The storytelling helps people remember the answers.</a:t>
            </a:r>
            <a:endParaRPr lang="en-US" sz="1000" dirty="0"/>
          </a:p>
        </p:txBody>
      </p:sp>
      <p:sp>
        <p:nvSpPr>
          <p:cNvPr id="20" name="Text 17"/>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1" name="Text 18"/>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A REALISTIC TIMETABLE: STRETCH OR SHRINK IT TO FIT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Fits a 4-month rotation</a:t>
            </a:r>
            <a:endParaRPr lang="en-US" sz="2200" dirty="0"/>
          </a:p>
        </p:txBody>
      </p:sp>
      <p:sp>
        <p:nvSpPr>
          <p:cNvPr id="4" name="Shape 2"/>
          <p:cNvSpPr/>
          <p:nvPr/>
        </p:nvSpPr>
        <p:spPr>
          <a:xfrm>
            <a:off x="1005840" y="1463040"/>
            <a:ext cx="7132320" cy="13716"/>
          </a:xfrm>
          <a:prstGeom prst="rect">
            <a:avLst/>
          </a:prstGeom>
          <a:solidFill>
            <a:srgbClr val="D4E0D8"/>
          </a:solidFill>
          <a:ln w="12700">
            <a:solidFill>
              <a:srgbClr val="D4E0D8"/>
            </a:solidFill>
            <a:prstDash val="solid"/>
          </a:ln>
        </p:spPr>
        <p:txBody>
          <a:bodyPr/>
          <a:p/>
        </p:txBody>
      </p:sp>
      <p:sp>
        <p:nvSpPr>
          <p:cNvPr id="5" name="Text 3"/>
          <p:cNvSpPr/>
          <p:nvPr/>
        </p:nvSpPr>
        <p:spPr>
          <a:xfrm>
            <a:off x="1005840"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365760" y="1828800"/>
            <a:ext cx="1737360"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Understand</a:t>
            </a:r>
            <a:endParaRPr lang="en-US" sz="950" dirty="0"/>
          </a:p>
        </p:txBody>
      </p:sp>
      <p:sp>
        <p:nvSpPr>
          <p:cNvPr id="7" name="Text 5"/>
          <p:cNvSpPr/>
          <p:nvPr/>
        </p:nvSpPr>
        <p:spPr>
          <a:xfrm>
            <a:off x="365760" y="2212848"/>
            <a:ext cx="1737360" cy="256032"/>
          </a:xfrm>
          <a:prstGeom prst="rect">
            <a:avLst/>
          </a:prstGeom>
          <a:noFill/>
          <a:ln/>
        </p:spPr>
        <p:txBody>
          <a:bodyPr wrap="square" lIns="0" tIns="0" rIns="0" bIns="0" rtlCol="0" anchor="ctr"/>
          <a:lstStyle/>
          <a:p>
            <a:pPr algn="ctr" indent="0" marL="0">
              <a:buNone/>
            </a:pPr>
            <a:r>
              <a:rPr lang="en-US" sz="850" i="1" dirty="0">
                <a:solidFill>
                  <a:srgbClr val="4A5A52"/>
                </a:solidFill>
                <a:latin typeface="Calibri" pitchFamily="34" charset="0"/>
                <a:ea typeface="Calibri" pitchFamily="34" charset="-122"/>
                <a:cs typeface="Calibri" pitchFamily="34" charset="-120"/>
              </a:rPr>
              <a:t>Weeks 1 to 2</a:t>
            </a:r>
            <a:endParaRPr lang="en-US" sz="850" dirty="0"/>
          </a:p>
        </p:txBody>
      </p:sp>
      <p:sp>
        <p:nvSpPr>
          <p:cNvPr id="8" name="Text 6"/>
          <p:cNvSpPr/>
          <p:nvPr/>
        </p:nvSpPr>
        <p:spPr>
          <a:xfrm>
            <a:off x="2670048"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2029968" y="1828800"/>
            <a:ext cx="1737360"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Define and baseline</a:t>
            </a:r>
            <a:endParaRPr lang="en-US" sz="950" dirty="0"/>
          </a:p>
        </p:txBody>
      </p:sp>
      <p:sp>
        <p:nvSpPr>
          <p:cNvPr id="10" name="Text 8"/>
          <p:cNvSpPr/>
          <p:nvPr/>
        </p:nvSpPr>
        <p:spPr>
          <a:xfrm>
            <a:off x="2029968" y="2212848"/>
            <a:ext cx="1737360" cy="256032"/>
          </a:xfrm>
          <a:prstGeom prst="rect">
            <a:avLst/>
          </a:prstGeom>
          <a:noFill/>
          <a:ln/>
        </p:spPr>
        <p:txBody>
          <a:bodyPr wrap="square" lIns="0" tIns="0" rIns="0" bIns="0" rtlCol="0" anchor="ctr"/>
          <a:lstStyle/>
          <a:p>
            <a:pPr algn="ctr" indent="0" marL="0">
              <a:buNone/>
            </a:pPr>
            <a:r>
              <a:rPr lang="en-US" sz="850" i="1" dirty="0">
                <a:solidFill>
                  <a:srgbClr val="4A5A52"/>
                </a:solidFill>
                <a:latin typeface="Calibri" pitchFamily="34" charset="0"/>
                <a:ea typeface="Calibri" pitchFamily="34" charset="-122"/>
                <a:cs typeface="Calibri" pitchFamily="34" charset="-120"/>
              </a:rPr>
              <a:t>Weeks 3 to 6</a:t>
            </a:r>
            <a:endParaRPr lang="en-US" sz="850" dirty="0"/>
          </a:p>
        </p:txBody>
      </p:sp>
      <p:sp>
        <p:nvSpPr>
          <p:cNvPr id="11" name="Text 9"/>
          <p:cNvSpPr/>
          <p:nvPr/>
        </p:nvSpPr>
        <p:spPr>
          <a:xfrm>
            <a:off x="4334256"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3694176" y="1828800"/>
            <a:ext cx="1737360"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Choose the change</a:t>
            </a:r>
            <a:endParaRPr lang="en-US" sz="950" dirty="0"/>
          </a:p>
        </p:txBody>
      </p:sp>
      <p:sp>
        <p:nvSpPr>
          <p:cNvPr id="13" name="Text 11"/>
          <p:cNvSpPr/>
          <p:nvPr/>
        </p:nvSpPr>
        <p:spPr>
          <a:xfrm>
            <a:off x="3694176" y="2212848"/>
            <a:ext cx="1737360" cy="256032"/>
          </a:xfrm>
          <a:prstGeom prst="rect">
            <a:avLst/>
          </a:prstGeom>
          <a:noFill/>
          <a:ln/>
        </p:spPr>
        <p:txBody>
          <a:bodyPr wrap="square" lIns="0" tIns="0" rIns="0" bIns="0" rtlCol="0" anchor="ctr"/>
          <a:lstStyle/>
          <a:p>
            <a:pPr algn="ctr" indent="0" marL="0">
              <a:buNone/>
            </a:pPr>
            <a:r>
              <a:rPr lang="en-US" sz="850" i="1" dirty="0">
                <a:solidFill>
                  <a:srgbClr val="4A5A52"/>
                </a:solidFill>
                <a:latin typeface="Calibri" pitchFamily="34" charset="0"/>
                <a:ea typeface="Calibri" pitchFamily="34" charset="-122"/>
                <a:cs typeface="Calibri" pitchFamily="34" charset="-120"/>
              </a:rPr>
              <a:t>Week 7</a:t>
            </a:r>
            <a:endParaRPr lang="en-US" sz="850" dirty="0"/>
          </a:p>
        </p:txBody>
      </p:sp>
      <p:sp>
        <p:nvSpPr>
          <p:cNvPr id="14" name="Text 12"/>
          <p:cNvSpPr/>
          <p:nvPr/>
        </p:nvSpPr>
        <p:spPr>
          <a:xfrm>
            <a:off x="5998464"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5358384" y="1828800"/>
            <a:ext cx="1737360"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Test and measure</a:t>
            </a:r>
            <a:endParaRPr lang="en-US" sz="950" dirty="0"/>
          </a:p>
        </p:txBody>
      </p:sp>
      <p:sp>
        <p:nvSpPr>
          <p:cNvPr id="16" name="Text 14"/>
          <p:cNvSpPr/>
          <p:nvPr/>
        </p:nvSpPr>
        <p:spPr>
          <a:xfrm>
            <a:off x="5358384" y="2212848"/>
            <a:ext cx="1737360" cy="256032"/>
          </a:xfrm>
          <a:prstGeom prst="rect">
            <a:avLst/>
          </a:prstGeom>
          <a:noFill/>
          <a:ln/>
        </p:spPr>
        <p:txBody>
          <a:bodyPr wrap="square" lIns="0" tIns="0" rIns="0" bIns="0" rtlCol="0" anchor="ctr"/>
          <a:lstStyle/>
          <a:p>
            <a:pPr algn="ctr" indent="0" marL="0">
              <a:buNone/>
            </a:pPr>
            <a:r>
              <a:rPr lang="en-US" sz="850" i="1" dirty="0">
                <a:solidFill>
                  <a:srgbClr val="4A5A52"/>
                </a:solidFill>
                <a:latin typeface="Calibri" pitchFamily="34" charset="0"/>
                <a:ea typeface="Calibri" pitchFamily="34" charset="-122"/>
                <a:cs typeface="Calibri" pitchFamily="34" charset="-120"/>
              </a:rPr>
              <a:t>Weeks 8 to 13</a:t>
            </a:r>
            <a:endParaRPr lang="en-US" sz="850" dirty="0"/>
          </a:p>
        </p:txBody>
      </p:sp>
      <p:sp>
        <p:nvSpPr>
          <p:cNvPr id="17" name="Text 15"/>
          <p:cNvSpPr/>
          <p:nvPr/>
        </p:nvSpPr>
        <p:spPr>
          <a:xfrm>
            <a:off x="7662672"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050" dirty="0"/>
          </a:p>
        </p:txBody>
      </p:sp>
      <p:sp>
        <p:nvSpPr>
          <p:cNvPr id="18" name="Text 16"/>
          <p:cNvSpPr/>
          <p:nvPr/>
        </p:nvSpPr>
        <p:spPr>
          <a:xfrm>
            <a:off x="7022592" y="1828800"/>
            <a:ext cx="1737360"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Sustain and share</a:t>
            </a:r>
            <a:endParaRPr lang="en-US" sz="950" dirty="0"/>
          </a:p>
        </p:txBody>
      </p:sp>
      <p:sp>
        <p:nvSpPr>
          <p:cNvPr id="19" name="Text 17"/>
          <p:cNvSpPr/>
          <p:nvPr/>
        </p:nvSpPr>
        <p:spPr>
          <a:xfrm>
            <a:off x="7022592" y="2212848"/>
            <a:ext cx="1737360" cy="256032"/>
          </a:xfrm>
          <a:prstGeom prst="rect">
            <a:avLst/>
          </a:prstGeom>
          <a:noFill/>
          <a:ln/>
        </p:spPr>
        <p:txBody>
          <a:bodyPr wrap="square" lIns="0" tIns="0" rIns="0" bIns="0" rtlCol="0" anchor="ctr"/>
          <a:lstStyle/>
          <a:p>
            <a:pPr algn="ctr" indent="0" marL="0">
              <a:buNone/>
            </a:pPr>
            <a:r>
              <a:rPr lang="en-US" sz="850" i="1" dirty="0">
                <a:solidFill>
                  <a:srgbClr val="4A5A52"/>
                </a:solidFill>
                <a:latin typeface="Calibri" pitchFamily="34" charset="0"/>
                <a:ea typeface="Calibri" pitchFamily="34" charset="-122"/>
                <a:cs typeface="Calibri" pitchFamily="34" charset="-120"/>
              </a:rPr>
              <a:t>Weeks 14 to 16</a:t>
            </a:r>
            <a:endParaRPr lang="en-US" sz="850" dirty="0"/>
          </a:p>
        </p:txBody>
      </p:sp>
      <p:sp>
        <p:nvSpPr>
          <p:cNvPr id="20" name="Text 18"/>
          <p:cNvSpPr/>
          <p:nvPr/>
        </p:nvSpPr>
        <p:spPr>
          <a:xfrm>
            <a:off x="457200" y="2505456"/>
            <a:ext cx="8229600" cy="219456"/>
          </a:xfrm>
          <a:prstGeom prst="rect">
            <a:avLst/>
          </a:prstGeom>
          <a:noFill/>
          <a:ln/>
        </p:spPr>
        <p:txBody>
          <a:bodyPr wrap="square" lIns="0" tIns="0" rIns="0" bIns="0" rtlCol="0" anchor="ctr"/>
          <a:lstStyle/>
          <a:p>
            <a:pPr algn="ctr" indent="0" marL="0">
              <a:buNone/>
            </a:pPr>
            <a:r>
              <a:rPr lang="en-US" sz="850" i="1" dirty="0">
                <a:solidFill>
                  <a:srgbClr val="4A5A52"/>
                </a:solidFill>
                <a:latin typeface="Calibri" pitchFamily="34" charset="0"/>
                <a:ea typeface="Calibri" pitchFamily="34" charset="-122"/>
                <a:cs typeface="Calibri" pitchFamily="34" charset="-120"/>
              </a:rPr>
              <a:t>The numbers are the steps. Step 4 loops back to Step 3 for the next cycle, and Step 5 is the handover and the write-up.</a:t>
            </a:r>
            <a:endParaRPr lang="en-US" sz="850" dirty="0"/>
          </a:p>
        </p:txBody>
      </p:sp>
      <p:sp>
        <p:nvSpPr>
          <p:cNvPr id="21" name="Shape 19"/>
          <p:cNvSpPr/>
          <p:nvPr/>
        </p:nvSpPr>
        <p:spPr>
          <a:xfrm>
            <a:off x="457200" y="2834640"/>
            <a:ext cx="8229600" cy="1371600"/>
          </a:xfrm>
          <a:prstGeom prst="roundRect">
            <a:avLst>
              <a:gd name="adj" fmla="val 4667"/>
            </a:avLst>
          </a:prstGeom>
          <a:solidFill>
            <a:srgbClr val="DCEFE3"/>
          </a:solidFill>
          <a:ln w="12700">
            <a:solidFill>
              <a:srgbClr val="DCEFE3"/>
            </a:solidFill>
            <a:prstDash val="solid"/>
          </a:ln>
        </p:spPr>
        <p:txBody>
          <a:bodyPr/>
          <a:p/>
        </p:txBody>
      </p:sp>
      <p:sp>
        <p:nvSpPr>
          <p:cNvPr id="22" name="Text 20"/>
          <p:cNvSpPr/>
          <p:nvPr/>
        </p:nvSpPr>
        <p:spPr>
          <a:xfrm>
            <a:off x="621792" y="2980944"/>
            <a:ext cx="7863840" cy="27432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Rotating on before it’s finished?</a:t>
            </a:r>
            <a:endParaRPr lang="en-US" sz="1100" dirty="0"/>
          </a:p>
        </p:txBody>
      </p:sp>
      <p:sp>
        <p:nvSpPr>
          <p:cNvPr id="23" name="Text 21"/>
          <p:cNvSpPr/>
          <p:nvPr/>
        </p:nvSpPr>
        <p:spPr>
          <a:xfrm>
            <a:off x="621792" y="3291840"/>
            <a:ext cx="7863840" cy="822960"/>
          </a:xfrm>
          <a:prstGeom prst="rect">
            <a:avLst/>
          </a:prstGeom>
          <a:noFill/>
          <a:ln/>
        </p:spPr>
        <p:txBody>
          <a:bodyPr wrap="square" lIns="0" tIns="0" rIns="0" bIns="0" rtlCol="0" anchor="t"/>
          <a:lstStyle/>
          <a:p>
            <a:pPr indent="0" marL="0">
              <a:buNone/>
            </a:pPr>
            <a:r>
              <a:rPr lang="en-US" sz="950" dirty="0">
                <a:solidFill>
                  <a:srgbClr val="1B1B1B"/>
                </a:solidFill>
                <a:latin typeface="Calibri" pitchFamily="34" charset="0"/>
                <a:ea typeface="Calibri" pitchFamily="34" charset="-122"/>
                <a:cs typeface="Calibri" pitchFamily="34" charset="-120"/>
              </a:rPr>
              <a:t>Step 5 becomes a handover: pass on the data plan, the diary and the run chart to a named person. A QIP handed over like that counts as finished work.</a:t>
            </a:r>
            <a:endParaRPr lang="en-US" sz="950" dirty="0"/>
          </a:p>
        </p:txBody>
      </p:sp>
      <p:sp>
        <p:nvSpPr>
          <p:cNvPr id="24" name="Text 22"/>
          <p:cNvSpPr/>
          <p:nvPr/>
        </p:nvSpPr>
        <p:spPr>
          <a:xfrm>
            <a:off x="457200" y="4370832"/>
            <a:ext cx="8229600" cy="237744"/>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Most first QIPs fit one rotation, and cycle 2 often belongs to the next trainee.</a:t>
            </a:r>
            <a:endParaRPr lang="en-US" sz="850" dirty="0"/>
          </a:p>
        </p:txBody>
      </p:sp>
      <p:sp>
        <p:nvSpPr>
          <p:cNvPr id="26" name="Text 23"/>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Quality Improvement</a:t>
            </a:r>
            <a:endParaRPr lang="en-US" sz="750" dirty="0"/>
          </a:p>
        </p:txBody>
      </p:sp>
      <p:sp>
        <p:nvSpPr>
          <p:cNvPr id="27" name="Text 24"/>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023D22"/>
        </a:solidFill>
      </p:bgPr>
    </p:bg>
    <p:spTree>
      <p:nvGrpSpPr>
        <p:cNvPr id="1" name=""/>
        <p:cNvGrpSpPr/>
        <p:nvPr/>
      </p:nvGrpSpPr>
      <p:grpSpPr>
        <a:xfrm>
          <a:off x="0" y="0"/>
          <a:ext cx="0" cy="0"/>
          <a:chOff x="0" y="0"/>
          <a:chExt cx="0" cy="0"/>
        </a:xfrm>
      </p:grpSpPr>
      <p:sp>
        <p:nvSpPr>
          <p:cNvPr id="2" name="Shape 0"/>
          <p:cNvSpPr/>
          <p:nvPr/>
        </p:nvSpPr>
        <p:spPr>
          <a:xfrm>
            <a:off x="7498080" y="3566160"/>
            <a:ext cx="2743200" cy="2743200"/>
          </a:xfrm>
          <a:prstGeom prst="ellipse">
            <a:avLst/>
          </a:prstGeom>
          <a:solidFill>
            <a:srgbClr val="023D22"/>
          </a:solidFill>
          <a:ln w="15875">
            <a:solidFill>
              <a:srgbClr val="098040"/>
            </a:solidFill>
            <a:prstDash val="solid"/>
          </a:ln>
        </p:spPr>
        <p:txBody>
          <a:bodyPr/>
          <a:p/>
        </p:txBody>
      </p:sp>
      <p:sp>
        <p:nvSpPr>
          <p:cNvPr id="3" name="Text 1"/>
          <p:cNvSpPr/>
          <p:nvPr/>
        </p:nvSpPr>
        <p:spPr>
          <a:xfrm>
            <a:off x="640080" y="914400"/>
            <a:ext cx="7680960" cy="685800"/>
          </a:xfrm>
          <a:prstGeom prst="rect">
            <a:avLst/>
          </a:prstGeom>
          <a:noFill/>
          <a:ln/>
        </p:spPr>
        <p:txBody>
          <a:bodyPr wrap="square" lIns="0" tIns="0" rIns="0" bIns="0"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Start this week.</a:t>
            </a:r>
            <a:endParaRPr lang="en-US" sz="3200" dirty="0"/>
          </a:p>
        </p:txBody>
      </p:sp>
      <p:sp>
        <p:nvSpPr>
          <p:cNvPr id="4" name="Text 2"/>
          <p:cNvSpPr/>
          <p:nvPr/>
        </p:nvSpPr>
        <p:spPr>
          <a:xfrm>
            <a:off x="640080" y="1874520"/>
            <a:ext cx="420624" cy="420624"/>
          </a:xfrm>
          <a:prstGeom prst="ellipse">
            <a:avLst/>
          </a:prstGeom>
          <a:solidFill>
            <a:srgbClr val="098040"/>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5" name="Text 3"/>
          <p:cNvSpPr/>
          <p:nvPr/>
        </p:nvSpPr>
        <p:spPr>
          <a:xfrm>
            <a:off x="1234440" y="1874520"/>
            <a:ext cx="6949440" cy="420624"/>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Find a problem that bothers you</a:t>
            </a:r>
            <a:endParaRPr lang="en-US" sz="1300" dirty="0"/>
          </a:p>
        </p:txBody>
      </p:sp>
      <p:sp>
        <p:nvSpPr>
          <p:cNvPr id="6" name="Text 4"/>
          <p:cNvSpPr/>
          <p:nvPr/>
        </p:nvSpPr>
        <p:spPr>
          <a:xfrm>
            <a:off x="640080" y="2532888"/>
            <a:ext cx="420624" cy="420624"/>
          </a:xfrm>
          <a:prstGeom prst="ellipse">
            <a:avLst/>
          </a:prstGeom>
          <a:solidFill>
            <a:srgbClr val="098040"/>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7" name="Text 5"/>
          <p:cNvSpPr/>
          <p:nvPr/>
        </p:nvSpPr>
        <p:spPr>
          <a:xfrm>
            <a:off x="1234440" y="2532888"/>
            <a:ext cx="6949440" cy="420624"/>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Count something (20 sets of notes is enough)</a:t>
            </a:r>
            <a:endParaRPr lang="en-US" sz="1300" dirty="0"/>
          </a:p>
        </p:txBody>
      </p:sp>
      <p:sp>
        <p:nvSpPr>
          <p:cNvPr id="8" name="Text 6"/>
          <p:cNvSpPr/>
          <p:nvPr/>
        </p:nvSpPr>
        <p:spPr>
          <a:xfrm>
            <a:off x="640080" y="3191256"/>
            <a:ext cx="420624" cy="420624"/>
          </a:xfrm>
          <a:prstGeom prst="ellipse">
            <a:avLst/>
          </a:prstGeom>
          <a:solidFill>
            <a:srgbClr val="098040"/>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9" name="Text 7"/>
          <p:cNvSpPr/>
          <p:nvPr/>
        </p:nvSpPr>
        <p:spPr>
          <a:xfrm>
            <a:off x="1234440" y="3191256"/>
            <a:ext cx="6949440" cy="420624"/>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Book a slot to pitch it at the next QI meeting</a:t>
            </a:r>
            <a:endParaRPr lang="en-US" sz="1300" dirty="0"/>
          </a:p>
        </p:txBody>
      </p:sp>
      <p:sp>
        <p:nvSpPr>
          <p:cNvPr id="10" name="Text 8"/>
          <p:cNvSpPr/>
          <p:nvPr/>
        </p:nvSpPr>
        <p:spPr>
          <a:xfrm>
            <a:off x="640080" y="3977640"/>
            <a:ext cx="7498080" cy="274320"/>
          </a:xfrm>
          <a:prstGeom prst="rect">
            <a:avLst/>
          </a:prstGeom>
          <a:noFill/>
          <a:ln/>
        </p:spPr>
        <p:txBody>
          <a:bodyPr wrap="square" lIns="0" tIns="0" rIns="0" bIns="0" rtlCol="0" anchor="ctr"/>
          <a:lstStyle/>
          <a:p>
            <a:pPr indent="0" marL="0">
              <a:buNone/>
            </a:pPr>
            <a:r>
              <a:rPr lang="en-US" sz="1050" i="1" dirty="0">
                <a:solidFill>
                  <a:srgbClr val="E4F0E8"/>
                </a:solidFill>
                <a:latin typeface="Calibri" pitchFamily="34" charset="0"/>
                <a:ea typeface="Calibri" pitchFamily="34" charset="-122"/>
                <a:cs typeface="Calibri" pitchFamily="34" charset="-120"/>
              </a:rPr>
              <a:t>Every finished QIP started here, at Step 1. If you have questions, speak to your local QI team.</a:t>
            </a:r>
            <a:endParaRPr lang="en-US" sz="1050" dirty="0"/>
          </a:p>
        </p:txBody>
      </p:sp>
      <p:sp>
        <p:nvSpPr>
          <p:cNvPr id="11" name="Text 9"/>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7DD08F"/>
                </a:solidFill>
                <a:latin typeface="Calibri" pitchFamily="34" charset="0"/>
                <a:ea typeface="Calibri" pitchFamily="34" charset="-122"/>
                <a:cs typeface="Calibri" pitchFamily="34" charset="-120"/>
              </a:rPr>
              <a:t>Society for Acute Medicine  |  Quality Improvement</a:t>
            </a:r>
            <a:endParaRPr lang="en-US" sz="750" dirty="0"/>
          </a:p>
        </p:txBody>
      </p:sp>
      <p:sp>
        <p:nvSpPr>
          <p:cNvPr id="12" name="Text 10"/>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BB8A6"/>
                </a:solidFill>
                <a:latin typeface="Calibri" pitchFamily="34" charset="0"/>
                <a:ea typeface="Calibri" pitchFamily="34" charset="-122"/>
                <a:cs typeface="Calibri" pitchFamily="34" charset="-120"/>
              </a:rPr>
              <a:t>SAM QI Roadmap</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Society for Acute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 QI Roadmap — SAM QI kit</dc:title>
  <dc:subject>SAM QI kit</dc:subject>
  <dc:creator>Society for Acute Medicine</dc:creator>
  <cp:lastModifiedBy>Society for Acute Medicine</cp:lastModifiedBy>
  <cp:revision>1</cp:revision>
  <dcterms:created xsi:type="dcterms:W3CDTF">2026-08-15T07:23:41Z</dcterms:created>
  <dcterms:modified xsi:type="dcterms:W3CDTF">2026-10-03T12:00:00Z</dcterms:modified>
</cp:coreProperties>
</file>